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87" r:id="rId4"/>
  </p:sldMasterIdLst>
  <p:notesMasterIdLst>
    <p:notesMasterId r:id="rId91"/>
  </p:notesMasterIdLst>
  <p:handoutMasterIdLst>
    <p:handoutMasterId r:id="rId92"/>
  </p:handoutMasterIdLst>
  <p:sldIdLst>
    <p:sldId id="464" r:id="rId5"/>
    <p:sldId id="343" r:id="rId6"/>
    <p:sldId id="467" r:id="rId7"/>
    <p:sldId id="359" r:id="rId8"/>
    <p:sldId id="440" r:id="rId9"/>
    <p:sldId id="398" r:id="rId10"/>
    <p:sldId id="358" r:id="rId11"/>
    <p:sldId id="433" r:id="rId12"/>
    <p:sldId id="360" r:id="rId13"/>
    <p:sldId id="431" r:id="rId14"/>
    <p:sldId id="341" r:id="rId15"/>
    <p:sldId id="442" r:id="rId16"/>
    <p:sldId id="313" r:id="rId17"/>
    <p:sldId id="492" r:id="rId18"/>
    <p:sldId id="488" r:id="rId19"/>
    <p:sldId id="441" r:id="rId20"/>
    <p:sldId id="361" r:id="rId21"/>
    <p:sldId id="447" r:id="rId22"/>
    <p:sldId id="339" r:id="rId23"/>
    <p:sldId id="491" r:id="rId24"/>
    <p:sldId id="315" r:id="rId25"/>
    <p:sldId id="448" r:id="rId26"/>
    <p:sldId id="449" r:id="rId27"/>
    <p:sldId id="316" r:id="rId28"/>
    <p:sldId id="317" r:id="rId29"/>
    <p:sldId id="340" r:id="rId30"/>
    <p:sldId id="312" r:id="rId31"/>
    <p:sldId id="318" r:id="rId32"/>
    <p:sldId id="376" r:id="rId33"/>
    <p:sldId id="349" r:id="rId34"/>
    <p:sldId id="319" r:id="rId35"/>
    <p:sldId id="320" r:id="rId36"/>
    <p:sldId id="352" r:id="rId37"/>
    <p:sldId id="380" r:id="rId38"/>
    <p:sldId id="381" r:id="rId39"/>
    <p:sldId id="321" r:id="rId40"/>
    <p:sldId id="350" r:id="rId41"/>
    <p:sldId id="486" r:id="rId42"/>
    <p:sldId id="379" r:id="rId43"/>
    <p:sldId id="483" r:id="rId44"/>
    <p:sldId id="472" r:id="rId45"/>
    <p:sldId id="474" r:id="rId46"/>
    <p:sldId id="475" r:id="rId47"/>
    <p:sldId id="476" r:id="rId48"/>
    <p:sldId id="484" r:id="rId49"/>
    <p:sldId id="477" r:id="rId50"/>
    <p:sldId id="478" r:id="rId51"/>
    <p:sldId id="479" r:id="rId52"/>
    <p:sldId id="480" r:id="rId53"/>
    <p:sldId id="485" r:id="rId54"/>
    <p:sldId id="481" r:id="rId55"/>
    <p:sldId id="482" r:id="rId56"/>
    <p:sldId id="383" r:id="rId57"/>
    <p:sldId id="387" r:id="rId58"/>
    <p:sldId id="382" r:id="rId59"/>
    <p:sldId id="443" r:id="rId60"/>
    <p:sldId id="385" r:id="rId61"/>
    <p:sldId id="384" r:id="rId62"/>
    <p:sldId id="386" r:id="rId63"/>
    <p:sldId id="410" r:id="rId64"/>
    <p:sldId id="453" r:id="rId65"/>
    <p:sldId id="454" r:id="rId66"/>
    <p:sldId id="369" r:id="rId67"/>
    <p:sldId id="377" r:id="rId68"/>
    <p:sldId id="451" r:id="rId69"/>
    <p:sldId id="452" r:id="rId70"/>
    <p:sldId id="370" r:id="rId71"/>
    <p:sldId id="378" r:id="rId72"/>
    <p:sldId id="323" r:id="rId73"/>
    <p:sldId id="412" r:id="rId74"/>
    <p:sldId id="413" r:id="rId75"/>
    <p:sldId id="414" r:id="rId76"/>
    <p:sldId id="322" r:id="rId77"/>
    <p:sldId id="434" r:id="rId78"/>
    <p:sldId id="353" r:id="rId79"/>
    <p:sldId id="444" r:id="rId80"/>
    <p:sldId id="446" r:id="rId81"/>
    <p:sldId id="445" r:id="rId82"/>
    <p:sldId id="368" r:id="rId83"/>
    <p:sldId id="416" r:id="rId84"/>
    <p:sldId id="471" r:id="rId85"/>
    <p:sldId id="417" r:id="rId86"/>
    <p:sldId id="418" r:id="rId87"/>
    <p:sldId id="419" r:id="rId88"/>
    <p:sldId id="490" r:id="rId89"/>
    <p:sldId id="438" r:id="rId9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0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99"/>
    <a:srgbClr val="FF33CC"/>
    <a:srgbClr val="00FFFF"/>
    <a:srgbClr val="00FF00"/>
    <a:srgbClr val="9900FF"/>
    <a:srgbClr val="FFFF99"/>
    <a:srgbClr val="A4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6353" autoAdjust="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>
        <p:guide orient="horz" pos="195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76314"/>
    </p:cViewPr>
  </p:sorterViewPr>
  <p:notesViewPr>
    <p:cSldViewPr snapToGrid="0">
      <p:cViewPr varScale="1">
        <p:scale>
          <a:sx n="68" d="100"/>
          <a:sy n="68" d="100"/>
        </p:scale>
        <p:origin x="32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ED70242-D98F-4CA2-AA36-61B2129D3457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04ABCAE-FFE3-4AA0-AEDB-071C3BC5DE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926049E-91CC-41D7-86A4-048631A56457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75407AF-B087-4509-BB09-FC5C1A27D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2839-33DD-467D-9738-A7851507D9F7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8AD6C-4D3E-4DC6-98D1-A667A9639A09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1E02-24B1-44C8-A579-859CBB8B5233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F740-CAB1-4808-8BA4-984B11628C4F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F4B0-1233-4B5D-AD09-D9753698EF7E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E4BF-1690-4EDA-8EE8-885E99169D3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B4D-9736-44BB-9C25-F0DA68659A5B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93779-8BB1-45E5-B8F5-DA5B45B5650D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690BE0A-2A25-4221-A5B9-899A65B58553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F35B-D1C3-4159-B203-9EFE6028E9FF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AE16-48DD-441C-A1FE-5C9D6989888B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3CBD-5AFF-44FB-A7C1-7284C4E0FFA4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3644-DFB8-42A6-B6DB-12C6AA6D4F0A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2676-B7D3-4A27-9B8D-C9C2F51F7105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49AF-2FC1-4CB8-B7CD-07C782F568A7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7631-D1EA-4EE8-863E-879289A86C08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AC78-9027-4DA2-AA02-F90088DA0E4C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CA358-F48A-4394-96F3-C62F4F18B341}" type="datetime1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golgotha.eu/" TargetMode="Externa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50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44.gif"/><Relationship Id="rId7" Type="http://schemas.openxmlformats.org/officeDocument/2006/relationships/image" Target="../media/image53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4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lang/Lexicon/Lexicon.cfm?strongs=H7415&amp;t=KJV" TargetMode="External"/><Relationship Id="rId2" Type="http://schemas.openxmlformats.org/officeDocument/2006/relationships/hyperlink" Target="https://www.blueletterbible.org/lang/Lexicon/Lexicon.cfm?strongs=H582&amp;t=KJV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blueletterbible.org/lang/Lexicon/Lexicon.cfm?strongs=H120&amp;t=KJV" TargetMode="External"/><Relationship Id="rId4" Type="http://schemas.openxmlformats.org/officeDocument/2006/relationships/hyperlink" Target="https://www.blueletterbible.org/lang/Lexicon/Lexicon.cfm?strongs=H1121&amp;t=KJV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lang/Lexicon/Lexicon.cfm?strongs=H7415&amp;t=KJV" TargetMode="External"/><Relationship Id="rId2" Type="http://schemas.openxmlformats.org/officeDocument/2006/relationships/hyperlink" Target="https://www.blueletterbible.org/lang/Lexicon/Lexicon.cfm?strongs=H582&amp;t=KJV" TargetMode="Externa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lang/Lexicon/Lexicon.cfm?strongs=H120&amp;t=KJV" TargetMode="External"/><Relationship Id="rId2" Type="http://schemas.openxmlformats.org/officeDocument/2006/relationships/hyperlink" Target="https://www.blueletterbible.org/lang/Lexicon/Lexicon.cfm?strongs=H1121&amp;t=KJV" TargetMode="Externa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lang/Lexicon/Lexicon.cfm?strongs=H120&amp;t=KJV" TargetMode="External"/><Relationship Id="rId2" Type="http://schemas.openxmlformats.org/officeDocument/2006/relationships/hyperlink" Target="https://www.blueletterbible.org/lang/Lexicon/Lexicon.cfm?strongs=H1121&amp;t=KJV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blueletterbible.org/lang/Lexicon/Lexicon.cfm?strongs=H8438&amp;t=KJV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80.jpeg"/><Relationship Id="rId10" Type="http://schemas.openxmlformats.org/officeDocument/2006/relationships/image" Target="../media/image84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" y="333104"/>
            <a:ext cx="10913363" cy="6138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C:\Users\Rae\Desktop\Daisy CCC website\English SM YCC title slides  4-30-20\YCC - wine bev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7" y="1418457"/>
            <a:ext cx="5310900" cy="39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10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8559" y="1209675"/>
            <a:ext cx="11382375" cy="4656351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Why the Divine requirement for a </a:t>
            </a:r>
            <a:r>
              <a:rPr lang="en-CA" sz="36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latin typeface="Arial Black" panose="020B0A04020102020204" pitchFamily="34" charset="0"/>
              </a:rPr>
              <a:t>RED</a:t>
            </a:r>
            <a:r>
              <a:rPr lang="en-CA" sz="3600" dirty="0" smtClean="0">
                <a:solidFill>
                  <a:schemeClr val="bg1"/>
                </a:solidFill>
              </a:rPr>
              <a:t> heifer?  </a:t>
            </a:r>
            <a:br>
              <a:rPr lang="en-CA" sz="3600" dirty="0" smtClean="0">
                <a:solidFill>
                  <a:schemeClr val="bg1"/>
                </a:solidFill>
              </a:rPr>
            </a:br>
            <a:r>
              <a:rPr lang="en-CA" sz="3600" dirty="0" smtClean="0">
                <a:solidFill>
                  <a:schemeClr val="bg1"/>
                </a:solidFill>
              </a:rPr>
              <a:t>Could not a black or white or even a fancy spotted one provide the same </a:t>
            </a:r>
            <a:r>
              <a:rPr lang="en-CA" sz="3600" b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CA" sz="3600" dirty="0" smtClean="0">
                <a:solidFill>
                  <a:schemeClr val="bg1"/>
                </a:solidFill>
              </a:rPr>
              <a:t> q</a:t>
            </a:r>
            <a:r>
              <a:rPr lang="en-CA" sz="3600" u="sng" dirty="0" smtClean="0">
                <a:solidFill>
                  <a:schemeClr val="bg1"/>
                </a:solidFill>
              </a:rPr>
              <a:t>uantit</a:t>
            </a:r>
            <a:r>
              <a:rPr lang="en-CA" sz="3600" dirty="0" smtClean="0">
                <a:solidFill>
                  <a:schemeClr val="bg1"/>
                </a:solidFill>
              </a:rPr>
              <a:t>y, and/or, </a:t>
            </a:r>
            <a:br>
              <a:rPr lang="en-CA" sz="3600" dirty="0" smtClean="0">
                <a:solidFill>
                  <a:schemeClr val="bg1"/>
                </a:solidFill>
              </a:rPr>
            </a:br>
            <a:r>
              <a:rPr lang="en-CA" sz="3600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prophetic cleansing </a:t>
            </a:r>
            <a:r>
              <a:rPr lang="en-CA" sz="3600" u="sng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QUALITY</a:t>
            </a:r>
            <a:r>
              <a:rPr lang="en-CA" sz="3600" dirty="0" smtClean="0">
                <a:solidFill>
                  <a:schemeClr val="bg1"/>
                </a:solidFill>
              </a:rPr>
              <a:t> within the ashes?</a:t>
            </a:r>
          </a:p>
          <a:p>
            <a:pPr algn="ctr"/>
            <a:endParaRPr lang="en-CA" sz="3600" dirty="0">
              <a:solidFill>
                <a:schemeClr val="bg1"/>
              </a:solidFill>
            </a:endParaRPr>
          </a:p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What specific reason(s) did </a:t>
            </a:r>
            <a:r>
              <a:rPr lang="en-CA" sz="3600" dirty="0" smtClean="0">
                <a:solidFill>
                  <a:srgbClr val="0000FF"/>
                </a:solidFill>
              </a:rPr>
              <a:t>Yahuah</a:t>
            </a:r>
            <a:r>
              <a:rPr lang="en-CA" sz="3600" dirty="0" smtClean="0">
                <a:solidFill>
                  <a:schemeClr val="bg1"/>
                </a:solidFill>
              </a:rPr>
              <a:t> have in mind when He stipulated, by </a:t>
            </a:r>
            <a:r>
              <a:rPr lang="en-CA" sz="3600" u="sng" dirty="0" smtClean="0">
                <a:solidFill>
                  <a:schemeClr val="bg1"/>
                </a:solidFill>
              </a:rPr>
              <a:t>statute</a:t>
            </a:r>
            <a:r>
              <a:rPr lang="en-CA" sz="3600" dirty="0" smtClean="0">
                <a:solidFill>
                  <a:schemeClr val="bg1"/>
                </a:solidFill>
              </a:rPr>
              <a:t>, a </a:t>
            </a:r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latin typeface="Arial Black" panose="020B0A04020102020204" pitchFamily="34" charset="0"/>
              </a:rPr>
              <a:t>“RED” </a:t>
            </a:r>
            <a:r>
              <a:rPr lang="en-CA" sz="3600" dirty="0" smtClean="0">
                <a:solidFill>
                  <a:schemeClr val="bg1"/>
                </a:solidFill>
              </a:rPr>
              <a:t>heifer?</a:t>
            </a:r>
          </a:p>
        </p:txBody>
      </p:sp>
    </p:spTree>
    <p:extLst>
      <p:ext uri="{BB962C8B-B14F-4D97-AF65-F5344CB8AC3E}">
        <p14:creationId xmlns:p14="http://schemas.microsoft.com/office/powerpoint/2010/main" val="32521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rgbClr val="00FF00"/>
            </a:gs>
            <a:gs pos="37000">
              <a:schemeClr val="accent5">
                <a:lumMod val="76000"/>
                <a:alpha val="40000"/>
              </a:schemeClr>
            </a:gs>
            <a:gs pos="6000">
              <a:srgbClr val="0000FF">
                <a:alpha val="27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11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949" y="319087"/>
            <a:ext cx="11483042" cy="6219825"/>
          </a:xfrm>
          <a:prstGeom prst="rect">
            <a:avLst/>
          </a:prstGeom>
          <a:solidFill>
            <a:schemeClr val="tx1">
              <a:lumMod val="95000"/>
            </a:schemeClr>
          </a:solidFill>
          <a:ln w="5715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Rae\Desktop\red heifer 3 y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8" y="3743709"/>
            <a:ext cx="2247900" cy="2990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red heif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3" y="438232"/>
            <a:ext cx="4996079" cy="31337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ae\Desktop\red heifer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29" y="432255"/>
            <a:ext cx="4979589" cy="34295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1742" y="4083265"/>
            <a:ext cx="7970067" cy="267765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2400" dirty="0"/>
              <a:t>1 John 5:8</a:t>
            </a:r>
          </a:p>
          <a:p>
            <a:r>
              <a:rPr lang="en-US" sz="2400" dirty="0"/>
              <a:t>And there are three that bear witness in earth, the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spirit, </a:t>
            </a:r>
            <a:r>
              <a:rPr lang="en-US" sz="2400" dirty="0"/>
              <a:t>and the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water, </a:t>
            </a:r>
            <a:r>
              <a:rPr lang="en-US" sz="2400" dirty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blood:</a:t>
            </a:r>
            <a:r>
              <a:rPr lang="en-US" sz="2400" dirty="0" smtClean="0"/>
              <a:t> </a:t>
            </a:r>
            <a:r>
              <a:rPr lang="en-US" sz="2400" dirty="0"/>
              <a:t>and these three agree in one</a:t>
            </a:r>
            <a:r>
              <a:rPr lang="en-US" sz="2400" dirty="0" smtClean="0"/>
              <a:t>.  </a:t>
            </a:r>
            <a:r>
              <a:rPr lang="en-US" sz="1400" dirty="0" smtClean="0">
                <a:solidFill>
                  <a:schemeClr val="bg1"/>
                </a:solidFill>
              </a:rPr>
              <a:t>KJV</a:t>
            </a:r>
          </a:p>
          <a:p>
            <a:r>
              <a:rPr lang="en-US" sz="2400" dirty="0" smtClean="0">
                <a:solidFill>
                  <a:sysClr val="windowText" lastClr="000000"/>
                </a:solidFill>
              </a:rPr>
              <a:t>Yah’s spirit is His breath; the water and blood are from Him … these 3 are witnesses on this EARTH to the </a:t>
            </a:r>
            <a:br>
              <a:rPr lang="en-US" sz="2400" dirty="0" smtClean="0">
                <a:solidFill>
                  <a:sysClr val="windowText" lastClr="000000"/>
                </a:solidFill>
              </a:rPr>
            </a:br>
            <a:r>
              <a:rPr lang="en-US" sz="2400" dirty="0" smtClean="0">
                <a:solidFill>
                  <a:sysClr val="windowText" lastClr="000000"/>
                </a:solidFill>
              </a:rPr>
              <a:t>				ONE ULTIMATE SACRIFICE.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accent3">
                <a:alpha val="68000"/>
                <a:lumMod val="62000"/>
                <a:lumOff val="38000"/>
              </a:schemeClr>
            </a:gs>
            <a:gs pos="73000">
              <a:srgbClr val="FFFF00"/>
            </a:gs>
            <a:gs pos="37000">
              <a:schemeClr val="accent5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640080" y="91440"/>
            <a:ext cx="10778490" cy="6675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Can this earthly </a:t>
            </a:r>
            <a:r>
              <a:rPr lang="en-CA" sz="3600" b="1" i="1" dirty="0" smtClean="0">
                <a:solidFill>
                  <a:srgbClr val="C00000"/>
                </a:solidFill>
              </a:rPr>
              <a:t>Red Heifer </a:t>
            </a:r>
            <a:r>
              <a:rPr lang="en-CA" sz="3600" dirty="0" smtClean="0">
                <a:solidFill>
                  <a:schemeClr val="bg1"/>
                </a:solidFill>
              </a:rPr>
              <a:t>sacrifice, which had the capability to cleanse complete nations, be metaphorically compared to </a:t>
            </a:r>
            <a:r>
              <a:rPr lang="en-CA" sz="3600" dirty="0" smtClean="0">
                <a:solidFill>
                  <a:srgbClr val="0000FF"/>
                </a:solidFill>
              </a:rPr>
              <a:t>Yahusha Ha </a:t>
            </a:r>
            <a:r>
              <a:rPr lang="en-CA" sz="3600" dirty="0" err="1" smtClean="0">
                <a:solidFill>
                  <a:srgbClr val="0000FF"/>
                </a:solidFill>
              </a:rPr>
              <a:t>Mashiach’s</a:t>
            </a:r>
            <a:r>
              <a:rPr lang="en-CA" sz="3600" dirty="0" smtClean="0">
                <a:solidFill>
                  <a:srgbClr val="0000FF"/>
                </a:solidFill>
              </a:rPr>
              <a:t> Ultimate Sacrifice, </a:t>
            </a:r>
            <a:r>
              <a:rPr lang="en-CA" sz="3600" dirty="0" smtClean="0">
                <a:solidFill>
                  <a:schemeClr val="bg1"/>
                </a:solidFill>
              </a:rPr>
              <a:t>which can </a:t>
            </a:r>
            <a:r>
              <a:rPr lang="en-CA" sz="3600" u="sng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and will</a:t>
            </a:r>
            <a:r>
              <a:rPr lang="en-CA" sz="3600" dirty="0" smtClean="0"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</a:rPr>
              <a:t> </a:t>
            </a:r>
            <a:r>
              <a:rPr lang="en-CA" sz="36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cleanse</a:t>
            </a:r>
            <a:r>
              <a:rPr lang="en-CA" sz="3600" dirty="0" smtClean="0">
                <a:solidFill>
                  <a:schemeClr val="bg1"/>
                </a:solidFill>
              </a:rPr>
              <a:t>, </a:t>
            </a:r>
            <a:r>
              <a:rPr lang="en-CA" sz="36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forgive</a:t>
            </a:r>
            <a:r>
              <a:rPr lang="en-CA" sz="3600" dirty="0" smtClean="0">
                <a:solidFill>
                  <a:schemeClr val="bg1"/>
                </a:solidFill>
              </a:rPr>
              <a:t> and </a:t>
            </a:r>
            <a:r>
              <a:rPr lang="en-CA" sz="3600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heal</a:t>
            </a:r>
            <a:r>
              <a:rPr lang="en-CA" sz="3600" dirty="0" smtClean="0">
                <a:solidFill>
                  <a:schemeClr val="bg1"/>
                </a:solidFill>
              </a:rPr>
              <a:t> anyone willing? 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93196" y="6580402"/>
            <a:ext cx="39880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13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17844"/>
            <a:ext cx="11442818" cy="586255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800" dirty="0" smtClean="0">
                <a:solidFill>
                  <a:srgbClr val="002060"/>
                </a:solidFill>
              </a:rPr>
              <a:t>The </a:t>
            </a:r>
            <a:r>
              <a:rPr lang="en-CA" sz="2800" b="1" i="1" dirty="0" smtClean="0">
                <a:solidFill>
                  <a:srgbClr val="FF0000"/>
                </a:solidFill>
              </a:rPr>
              <a:t>full purpose of the Red Heifer </a:t>
            </a:r>
            <a:r>
              <a:rPr lang="en-CA" sz="2800" dirty="0" smtClean="0">
                <a:solidFill>
                  <a:srgbClr val="002060"/>
                </a:solidFill>
              </a:rPr>
              <a:t>offering was for </a:t>
            </a:r>
            <a:r>
              <a:rPr lang="en-CA" sz="2800" b="1" i="1" dirty="0" smtClean="0">
                <a:ln>
                  <a:solidFill>
                    <a:srgbClr val="9900FF"/>
                  </a:solidFill>
                </a:ln>
                <a:solidFill>
                  <a:srgbClr val="9933FF"/>
                </a:solidFill>
                <a:effectLst>
                  <a:glow rad="127000">
                    <a:srgbClr val="FFFF00"/>
                  </a:glow>
                </a:effectLst>
              </a:rPr>
              <a:t>purification</a:t>
            </a:r>
            <a:r>
              <a:rPr lang="en-CA" sz="2800" i="1" dirty="0" smtClean="0">
                <a:solidFill>
                  <a:srgbClr val="9933FF"/>
                </a:solidFill>
              </a:rPr>
              <a:t> </a:t>
            </a:r>
            <a:br>
              <a:rPr lang="en-CA" sz="2800" i="1" dirty="0" smtClean="0">
                <a:solidFill>
                  <a:srgbClr val="9933FF"/>
                </a:solidFill>
              </a:rPr>
            </a:br>
            <a:r>
              <a:rPr lang="en-CA" sz="2800" i="1" dirty="0" smtClean="0">
                <a:solidFill>
                  <a:srgbClr val="9933FF"/>
                </a:solidFill>
              </a:rPr>
              <a:t>of sin,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u="sng" dirty="0" smtClean="0">
                <a:solidFill>
                  <a:srgbClr val="002060"/>
                </a:solidFill>
              </a:rPr>
              <a:t>and</a:t>
            </a:r>
            <a:r>
              <a:rPr lang="en-CA" sz="2800" dirty="0" smtClean="0">
                <a:solidFill>
                  <a:srgbClr val="002060"/>
                </a:solidFill>
              </a:rPr>
              <a:t> to remove defilement from contact with a dead body.</a:t>
            </a:r>
            <a:br>
              <a:rPr lang="en-CA" sz="2800" dirty="0" smtClean="0">
                <a:solidFill>
                  <a:srgbClr val="002060"/>
                </a:solidFill>
              </a:rPr>
            </a:br>
            <a:endParaRPr lang="en-CA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Num 19:9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‘And a </a:t>
            </a:r>
            <a:r>
              <a:rPr lang="en-US" sz="2800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clean man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shall gather up the ashes of the </a:t>
            </a:r>
            <a:r>
              <a:rPr lang="en-US" sz="2800" i="1" dirty="0" smtClean="0">
                <a:solidFill>
                  <a:srgbClr val="FF0000"/>
                </a:solidFill>
              </a:rPr>
              <a:t>heifer,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	and shall place them outside the camp in a clean place.  And they 	shall be kept for the congregation of the children of </a:t>
            </a:r>
            <a:r>
              <a:rPr lang="en-US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Yisra’ĕl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for the water for uncleanness, it is for </a:t>
            </a:r>
            <a:r>
              <a:rPr lang="en-US" sz="2800" b="1" i="1" dirty="0" smtClean="0">
                <a:ln>
                  <a:solidFill>
                    <a:srgbClr val="9900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FFF00"/>
                  </a:glow>
                </a:effectLst>
              </a:rPr>
              <a:t>cleansing from sin.</a:t>
            </a:r>
          </a:p>
          <a:p>
            <a:endParaRPr lang="en-US" sz="10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i="1" dirty="0" smtClean="0">
                <a:solidFill>
                  <a:srgbClr val="FF0000"/>
                </a:solidFill>
              </a:rPr>
              <a:t>red heifer </a:t>
            </a:r>
            <a:r>
              <a:rPr lang="en-US" sz="2800" dirty="0" smtClean="0">
                <a:solidFill>
                  <a:srgbClr val="002060"/>
                </a:solidFill>
              </a:rPr>
              <a:t>ashes mixed with water, were to </a:t>
            </a:r>
            <a:r>
              <a:rPr lang="en-US" sz="2800" b="1" u="sng" dirty="0" smtClean="0">
                <a:solidFill>
                  <a:srgbClr val="FF0000"/>
                </a:solidFill>
              </a:rPr>
              <a:t>cleanse</a:t>
            </a:r>
            <a:r>
              <a:rPr lang="en-US" sz="2800" dirty="0" smtClean="0">
                <a:solidFill>
                  <a:srgbClr val="002060"/>
                </a:solidFill>
              </a:rPr>
              <a:t> people who were unclean and defiled.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And what of the </a:t>
            </a:r>
            <a:r>
              <a:rPr lang="en-US" sz="2800" b="1" dirty="0" smtClean="0">
                <a:solidFill>
                  <a:srgbClr val="FF0000"/>
                </a:solidFill>
              </a:rPr>
              <a:t>SCARLET</a:t>
            </a:r>
            <a:r>
              <a:rPr lang="en-US" sz="2800" b="1" dirty="0" smtClean="0">
                <a:solidFill>
                  <a:schemeClr val="bg1"/>
                </a:solidFill>
              </a:rPr>
              <a:t>/</a:t>
            </a:r>
            <a:r>
              <a:rPr lang="en-US" sz="2800" b="1" dirty="0" smtClean="0">
                <a:solidFill>
                  <a:srgbClr val="FF0000"/>
                </a:solidFill>
              </a:rPr>
              <a:t>CRIMSON</a:t>
            </a:r>
            <a:r>
              <a:rPr lang="en-US" sz="2800" dirty="0" smtClean="0">
                <a:solidFill>
                  <a:srgbClr val="002060"/>
                </a:solidFill>
              </a:rPr>
              <a:t> thrown into the </a:t>
            </a:r>
            <a:r>
              <a:rPr lang="en-US" sz="2800" dirty="0" smtClean="0">
                <a:solidFill>
                  <a:srgbClr val="FF0000"/>
                </a:solidFill>
              </a:rPr>
              <a:t>Red Heifer </a:t>
            </a:r>
            <a:r>
              <a:rPr lang="en-US" sz="2800" dirty="0" smtClean="0">
                <a:solidFill>
                  <a:srgbClr val="002060"/>
                </a:solidFill>
              </a:rPr>
              <a:t>sacrifice fire?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Was there a purpose for this?</a:t>
            </a:r>
            <a:endParaRPr lang="en-CA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981" y="102547"/>
            <a:ext cx="8426153" cy="615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Heifer </a:t>
            </a:r>
            <a:r>
              <a:rPr lang="en-C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– A Sin Offering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6510" y="3423115"/>
            <a:ext cx="10076506" cy="435767"/>
          </a:xfrm>
          <a:prstGeom prst="roundRect">
            <a:avLst/>
          </a:prstGeom>
          <a:noFill/>
          <a:ln w="190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urved Down Arrow 6"/>
          <p:cNvSpPr/>
          <p:nvPr/>
        </p:nvSpPr>
        <p:spPr>
          <a:xfrm rot="5400000">
            <a:off x="10088520" y="2066789"/>
            <a:ext cx="2997198" cy="1068207"/>
          </a:xfrm>
          <a:prstGeom prst="curvedDownArrow">
            <a:avLst>
              <a:gd name="adj1" fmla="val 25000"/>
              <a:gd name="adj2" fmla="val 79584"/>
              <a:gd name="adj3" fmla="val 45637"/>
            </a:avLst>
          </a:prstGeom>
          <a:gradFill>
            <a:gsLst>
              <a:gs pos="91000">
                <a:schemeClr val="accent3">
                  <a:alpha val="68000"/>
                  <a:lumMod val="62000"/>
                  <a:lumOff val="38000"/>
                </a:schemeClr>
              </a:gs>
              <a:gs pos="52000">
                <a:schemeClr val="accent5">
                  <a:lumMod val="94000"/>
                  <a:lumOff val="6000"/>
                </a:schemeClr>
              </a:gs>
              <a:gs pos="6000">
                <a:srgbClr val="FF0066"/>
              </a:gs>
            </a:gsLst>
            <a:lin ang="16200000" scaled="1"/>
          </a:gra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905191" y="6608560"/>
            <a:ext cx="405981" cy="249440"/>
          </a:xfrm>
        </p:spPr>
        <p:txBody>
          <a:bodyPr/>
          <a:lstStyle/>
          <a:p>
            <a:fld id="{6D22F896-40B5-4ADD-8801-0D06FADFA095}" type="slidenum">
              <a:rPr lang="en-US" sz="1200" smtClean="0">
                <a:solidFill>
                  <a:srgbClr val="CC3300"/>
                </a:solidFill>
              </a:rPr>
              <a:t>14</a:t>
            </a:fld>
            <a:endParaRPr lang="en-US" sz="1200" dirty="0">
              <a:solidFill>
                <a:srgbClr val="CC33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83275" y="140512"/>
            <a:ext cx="9698476" cy="694235"/>
          </a:xfrm>
          <a:prstGeom prst="roundRect">
            <a:avLst>
              <a:gd name="adj" fmla="val 50000"/>
            </a:avLst>
          </a:prstGeom>
          <a:ln w="5715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00FF"/>
                </a:solidFill>
              </a:rPr>
              <a:t>Psalms 22 Prophecy </a:t>
            </a:r>
            <a:r>
              <a:rPr lang="en-CA" sz="2800" dirty="0" smtClean="0">
                <a:solidFill>
                  <a:sysClr val="windowText" lastClr="000000"/>
                </a:solidFill>
              </a:rPr>
              <a:t>of the Trials Surrounding </a:t>
            </a:r>
            <a:r>
              <a:rPr lang="en-CA" sz="2800" dirty="0" err="1" smtClean="0">
                <a:solidFill>
                  <a:sysClr val="windowText" lastClr="000000"/>
                </a:solidFill>
              </a:rPr>
              <a:t>Gabbatha</a:t>
            </a:r>
            <a:endParaRPr lang="en-CA" sz="280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733" y="999067"/>
            <a:ext cx="11583458" cy="576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C00000"/>
                </a:solidFill>
              </a:rPr>
              <a:t>6</a:t>
            </a:r>
            <a:r>
              <a:rPr lang="en-US" sz="2000" dirty="0">
                <a:solidFill>
                  <a:srgbClr val="00FF00"/>
                </a:solidFill>
              </a:rPr>
              <a:t>	</a:t>
            </a:r>
            <a:r>
              <a:rPr lang="en-US" sz="2400" dirty="0" smtClean="0">
                <a:solidFill>
                  <a:srgbClr val="002060"/>
                </a:solidFill>
              </a:rPr>
              <a:t>But </a:t>
            </a:r>
            <a:r>
              <a:rPr lang="en-US" sz="2400" dirty="0">
                <a:solidFill>
                  <a:srgbClr val="002060"/>
                </a:solidFill>
              </a:rPr>
              <a:t>I am a </a:t>
            </a:r>
            <a:r>
              <a:rPr lang="en-US" sz="2400" b="1" dirty="0">
                <a:solidFill>
                  <a:srgbClr val="FA7E5C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</a:rPr>
              <a:t>worm, [</a:t>
            </a:r>
            <a:r>
              <a:rPr lang="en-US" sz="2400" b="1" dirty="0" err="1" smtClean="0">
                <a:solidFill>
                  <a:srgbClr val="FA7E5C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</a:rPr>
              <a:t>Tolah</a:t>
            </a:r>
            <a:r>
              <a:rPr lang="en-US" sz="2400" b="1" dirty="0" smtClean="0"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</a:rPr>
              <a:t>/</a:t>
            </a:r>
            <a:r>
              <a:rPr lang="en-US" sz="2400" b="1" dirty="0" smtClean="0">
                <a:solidFill>
                  <a:srgbClr val="FA7E5C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</a:rPr>
              <a:t>scarlet]</a:t>
            </a:r>
            <a:r>
              <a:rPr lang="en-US" sz="2400" dirty="0" smtClean="0">
                <a:solidFill>
                  <a:prstClr val="white"/>
                </a:solidFill>
                <a:effectLst>
                  <a:glow rad="127000">
                    <a:srgbClr val="FFFF00"/>
                  </a:glow>
                </a:effectLst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and no man; a reproach of men, and </a:t>
            </a:r>
            <a:r>
              <a:rPr lang="en-US" sz="2400" dirty="0" smtClean="0">
                <a:solidFill>
                  <a:srgbClr val="002060"/>
                </a:solidFill>
              </a:rPr>
              <a:t>				despised </a:t>
            </a:r>
            <a:r>
              <a:rPr lang="en-US" sz="2400" dirty="0">
                <a:solidFill>
                  <a:srgbClr val="002060"/>
                </a:solidFill>
              </a:rPr>
              <a:t>of the people.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7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>
                <a:solidFill>
                  <a:prstClr val="white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All they that see me laugh me to scorn: they shoot out the lip, they shake the </a:t>
            </a:r>
            <a:r>
              <a:rPr lang="en-US" sz="2400" dirty="0" smtClean="0">
                <a:solidFill>
                  <a:srgbClr val="002060"/>
                </a:solidFill>
              </a:rPr>
              <a:t>		head </a:t>
            </a:r>
            <a:r>
              <a:rPr lang="en-US" sz="2400" dirty="0">
                <a:solidFill>
                  <a:srgbClr val="002060"/>
                </a:solidFill>
              </a:rPr>
              <a:t>saying,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8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He trusted on [Yahuah] that he would deliver him: let him deliver him, seeing </a:t>
            </a:r>
            <a:r>
              <a:rPr lang="en-US" sz="2400" dirty="0" smtClean="0">
                <a:solidFill>
                  <a:srgbClr val="002060"/>
                </a:solidFill>
              </a:rPr>
              <a:t>		he </a:t>
            </a:r>
            <a:r>
              <a:rPr lang="en-US" sz="2400" dirty="0">
                <a:solidFill>
                  <a:srgbClr val="002060"/>
                </a:solidFill>
              </a:rPr>
              <a:t>delighted in him.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9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But thou art he that took me out of the womb: thou didst make me hope when </a:t>
            </a:r>
            <a:r>
              <a:rPr lang="en-US" sz="2400" dirty="0" smtClean="0">
                <a:solidFill>
                  <a:srgbClr val="002060"/>
                </a:solidFill>
              </a:rPr>
              <a:t>		I </a:t>
            </a:r>
            <a:r>
              <a:rPr lang="en-US" sz="2400" dirty="0">
                <a:solidFill>
                  <a:srgbClr val="002060"/>
                </a:solidFill>
              </a:rPr>
              <a:t>was upon my mother's </a:t>
            </a:r>
            <a:r>
              <a:rPr lang="en-US" sz="2400" dirty="0" smtClean="0">
                <a:solidFill>
                  <a:srgbClr val="002060"/>
                </a:solidFill>
              </a:rPr>
              <a:t>breasts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10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I was cast upon thee from the womb: thou art my [Elohim] from my mother's </a:t>
            </a:r>
            <a:r>
              <a:rPr lang="en-US" sz="2400" dirty="0" smtClean="0">
                <a:solidFill>
                  <a:srgbClr val="002060"/>
                </a:solidFill>
              </a:rPr>
              <a:t>		belly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11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Be not far from me; for trouble is near; for there is none to help.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12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Many bulls have compassed me: strong bulls of Bashan have beset me round.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13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They gaped upon me with their mouths, as a ravening and a roaring lion.</a:t>
            </a:r>
          </a:p>
          <a:p>
            <a:pPr lvl="0"/>
            <a:r>
              <a:rPr lang="en-US" sz="2000" dirty="0" smtClean="0">
                <a:solidFill>
                  <a:srgbClr val="C00000"/>
                </a:solidFill>
              </a:rPr>
              <a:t>14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I am poured out like water, and all my bones are out of joint: my heart is like </a:t>
            </a:r>
            <a:r>
              <a:rPr lang="en-US" sz="2400" dirty="0" smtClean="0">
                <a:solidFill>
                  <a:srgbClr val="002060"/>
                </a:solidFill>
              </a:rPr>
              <a:t>		wax</a:t>
            </a:r>
            <a:r>
              <a:rPr lang="en-US" sz="2400" dirty="0">
                <a:solidFill>
                  <a:srgbClr val="002060"/>
                </a:solidFill>
              </a:rPr>
              <a:t>; it is melted in the </a:t>
            </a:r>
            <a:r>
              <a:rPr lang="en-US" sz="2400" dirty="0" smtClean="0">
                <a:solidFill>
                  <a:srgbClr val="002060"/>
                </a:solidFill>
              </a:rPr>
              <a:t>midst </a:t>
            </a:r>
            <a:r>
              <a:rPr lang="en-US" sz="2400" dirty="0">
                <a:solidFill>
                  <a:srgbClr val="002060"/>
                </a:solidFill>
              </a:rPr>
              <a:t>of my bowels.</a:t>
            </a:r>
          </a:p>
        </p:txBody>
      </p:sp>
    </p:spTree>
    <p:extLst>
      <p:ext uri="{BB962C8B-B14F-4D97-AF65-F5344CB8AC3E}">
        <p14:creationId xmlns:p14="http://schemas.microsoft.com/office/powerpoint/2010/main" val="40386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8125" y="6467058"/>
            <a:ext cx="405981" cy="249440"/>
          </a:xfrm>
        </p:spPr>
        <p:txBody>
          <a:bodyPr/>
          <a:lstStyle/>
          <a:p>
            <a:fld id="{6D22F896-40B5-4ADD-8801-0D06FADFA095}" type="slidenum">
              <a:rPr lang="en-US" sz="1200" smtClean="0">
                <a:solidFill>
                  <a:srgbClr val="CC3300"/>
                </a:solidFill>
              </a:rPr>
              <a:t>15</a:t>
            </a:fld>
            <a:endParaRPr lang="en-US" sz="1200" dirty="0">
              <a:solidFill>
                <a:srgbClr val="CC33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937" y="1296412"/>
            <a:ext cx="10737850" cy="517064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CC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>
              <a:tabLst>
                <a:tab pos="9772650" algn="l"/>
              </a:tabLst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This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is a prophecy of the Messiah and here we see that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[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</a:rPr>
              <a:t>Yahusha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]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called Himself a "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worm."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 In the Hebrew this is the "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</a:rPr>
              <a:t>Tolah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" worm or </a:t>
            </a:r>
            <a:r>
              <a:rPr lang="en-US" sz="2200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Arial" panose="020B0604020202020204" pitchFamily="34" charset="0"/>
              </a:rPr>
              <a:t>Crimson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Worm; in Latin it is the "Coccus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</a:rPr>
              <a:t>Illicus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" that climbs into the Hermes Oak, and dies for its children; staining the tree red for three days. The word "finished" in the original Greek means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“paid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in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full.”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  </a:t>
            </a:r>
            <a:r>
              <a:rPr lang="en-US" sz="2200" i="1" dirty="0">
                <a:solidFill>
                  <a:srgbClr val="C00000"/>
                </a:solidFill>
                <a:latin typeface="Arial" panose="020B0604020202020204" pitchFamily="34" charset="0"/>
              </a:rPr>
              <a:t>"We owed a debt we could never pay"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and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[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</a:rPr>
              <a:t>Yahusha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] 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</a:rPr>
              <a:t>"p</a:t>
            </a:r>
            <a:r>
              <a:rPr lang="en-US" sz="2200" b="1" u="sng" dirty="0">
                <a:solidFill>
                  <a:srgbClr val="0000FF"/>
                </a:solidFill>
                <a:latin typeface="Arial" panose="020B0604020202020204" pitchFamily="34" charset="0"/>
              </a:rPr>
              <a:t>aid a debt He didn't owe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</a:rPr>
              <a:t>"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 for us.  Sin no longer has dominion over us if we accept His sacrifice for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us </a:t>
            </a:r>
            <a:b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</a:rPr>
              <a:t>as noted in Romans 6:14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</a:rPr>
              <a:t>"... the crushed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</a:rPr>
              <a:t>ìcoccus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</a:rPr>
              <a:t>ilicisî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</a:rPr>
              <a:t> contains a chemical that is an </a:t>
            </a:r>
            <a:r>
              <a:rPr lang="en-US" sz="2200" b="1" u="sng" dirty="0">
                <a:solidFill>
                  <a:schemeClr val="bg1"/>
                </a:solidFill>
                <a:latin typeface="Arial" panose="020B0604020202020204" pitchFamily="34" charset="0"/>
              </a:rPr>
              <a:t>anti-bacterial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</a:rPr>
              <a:t> agent which is why it was used in two types of purification ceremonies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tabLst>
                <a:tab pos="9772650" algn="l"/>
              </a:tabLst>
            </a:pP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tabLst>
                <a:tab pos="9772650" algn="l"/>
              </a:tabLst>
            </a:pPr>
            <a:endParaRPr lang="en-US" sz="22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tabLst>
                <a:tab pos="9772650" algn="l"/>
              </a:tabLst>
            </a:pP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tabLst>
                <a:tab pos="9772650" algn="l"/>
              </a:tabLs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CA" sz="22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8998" y="3807469"/>
            <a:ext cx="10532883" cy="1077751"/>
          </a:xfrm>
          <a:prstGeom prst="roundRect">
            <a:avLst/>
          </a:prstGeom>
          <a:noFill/>
          <a:ln w="76200">
            <a:solidFill>
              <a:srgbClr val="CC33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ounded Rectangle 1"/>
          <p:cNvSpPr/>
          <p:nvPr/>
        </p:nvSpPr>
        <p:spPr>
          <a:xfrm>
            <a:off x="338665" y="179110"/>
            <a:ext cx="116332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76200">
            <a:solidFill>
              <a:srgbClr val="00808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rgbClr val="D17DF9">
                    <a:lumMod val="75000"/>
                  </a:srgbClr>
                </a:solidFill>
              </a:rPr>
              <a:t>Can </a:t>
            </a:r>
            <a:r>
              <a:rPr lang="en-CA" sz="4000" b="1" dirty="0" smtClean="0">
                <a:solidFill>
                  <a:srgbClr val="FF0000"/>
                </a:solidFill>
              </a:rPr>
              <a:t>“</a:t>
            </a:r>
            <a:r>
              <a:rPr lang="en-CA" sz="48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Scarlet</a:t>
            </a:r>
            <a:r>
              <a:rPr lang="en-CA" sz="48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/</a:t>
            </a:r>
            <a:r>
              <a:rPr lang="en-CA" sz="48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Crimson</a:t>
            </a:r>
            <a:r>
              <a:rPr lang="en-CA" sz="4000" b="1" dirty="0" smtClean="0">
                <a:solidFill>
                  <a:srgbClr val="FF0000"/>
                </a:solidFill>
              </a:rPr>
              <a:t>”</a:t>
            </a:r>
            <a:r>
              <a:rPr lang="en-CA" sz="4000" dirty="0" smtClean="0">
                <a:solidFill>
                  <a:schemeClr val="accent5">
                    <a:lumMod val="75000"/>
                  </a:schemeClr>
                </a:solidFill>
              </a:rPr>
              <a:t> Cleanse - </a:t>
            </a:r>
            <a:r>
              <a:rPr lang="en-CA" sz="4000" u="sng" dirty="0" smtClean="0">
                <a:solidFill>
                  <a:schemeClr val="accent5">
                    <a:lumMod val="75000"/>
                  </a:schemeClr>
                </a:solidFill>
              </a:rPr>
              <a:t>Naturall</a:t>
            </a:r>
            <a:r>
              <a:rPr lang="en-CA" sz="4000" dirty="0" smtClean="0">
                <a:solidFill>
                  <a:schemeClr val="accent5">
                    <a:lumMod val="75000"/>
                  </a:schemeClr>
                </a:solidFill>
              </a:rPr>
              <a:t>y?</a:t>
            </a:r>
            <a:endParaRPr lang="en-CA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www.cpni.gov.uk/sites/default/files/featured_images/Supply-Ch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136" r="465" b="31944"/>
          <a:stretch/>
        </p:blipFill>
        <p:spPr bwMode="auto">
          <a:xfrm>
            <a:off x="2074728" y="6082999"/>
            <a:ext cx="1964423" cy="7681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3092" y="4985280"/>
            <a:ext cx="10704695" cy="1584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9772650" algn="l"/>
              </a:tabLst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When there was a plague, scarlet was included in the purification of the house.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2200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And </a:t>
            </a:r>
            <a:r>
              <a:rPr lang="en-US" sz="2200" i="1" dirty="0">
                <a:solidFill>
                  <a:srgbClr val="7030A0"/>
                </a:solidFill>
                <a:latin typeface="Arial" panose="020B0604020202020204" pitchFamily="34" charset="0"/>
              </a:rPr>
              <a:t>he shall </a:t>
            </a:r>
            <a:r>
              <a:rPr lang="en-US" sz="2200" b="1" i="1" dirty="0">
                <a:solidFill>
                  <a:srgbClr val="7030A0"/>
                </a:solidFill>
                <a:effectLst>
                  <a:glow rad="127000">
                    <a:srgbClr val="00FF99"/>
                  </a:glow>
                </a:effectLst>
                <a:latin typeface="Arial" panose="020B0604020202020204" pitchFamily="34" charset="0"/>
              </a:rPr>
              <a:t>cleanse the house </a:t>
            </a:r>
            <a:r>
              <a:rPr lang="en-US" sz="2200" i="1" dirty="0">
                <a:solidFill>
                  <a:srgbClr val="7030A0"/>
                </a:solidFill>
                <a:latin typeface="Arial" panose="020B0604020202020204" pitchFamily="34" charset="0"/>
              </a:rPr>
              <a:t>with the blood of the bird, and with the running water, and with the living bird, and with the cedar wood, and with the hyssop, </a:t>
            </a:r>
            <a:r>
              <a:rPr lang="en-US" sz="2200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/>
            </a:r>
            <a:br>
              <a:rPr lang="en-US" sz="2200" i="1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en-US" sz="2200" b="1" i="1" dirty="0" smtClean="0">
                <a:ln>
                  <a:solidFill>
                    <a:srgbClr val="FF33CC"/>
                  </a:solidFill>
                </a:ln>
                <a:solidFill>
                  <a:srgbClr val="7030A0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</a:rPr>
              <a:t>and</a:t>
            </a:r>
            <a:r>
              <a:rPr lang="en-US" sz="2200" b="1" i="1" dirty="0">
                <a:ln>
                  <a:solidFill>
                    <a:srgbClr val="FF33CC"/>
                  </a:solidFill>
                </a:ln>
                <a:solidFill>
                  <a:srgbClr val="7030A0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</a:rPr>
              <a:t> with the scarlet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 (</a:t>
            </a:r>
            <a:r>
              <a:rPr lang="en-US" sz="2200" i="1" dirty="0">
                <a:solidFill>
                  <a:srgbClr val="00B050"/>
                </a:solidFill>
                <a:latin typeface="Arial" panose="020B0604020202020204" pitchFamily="34" charset="0"/>
              </a:rPr>
              <a:t>Lev 14:52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).</a:t>
            </a:r>
            <a:endParaRPr lang="en-CA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accent3">
                <a:alpha val="68000"/>
                <a:lumMod val="62000"/>
                <a:lumOff val="38000"/>
              </a:schemeClr>
            </a:gs>
            <a:gs pos="73000">
              <a:srgbClr val="FFFF00"/>
            </a:gs>
            <a:gs pos="37000">
              <a:schemeClr val="accent5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16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640080" y="91440"/>
            <a:ext cx="10778490" cy="66751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The Red Heifer </a:t>
            </a:r>
            <a:r>
              <a:rPr lang="en-CA" sz="3600" dirty="0" smtClean="0">
                <a:solidFill>
                  <a:schemeClr val="bg1"/>
                </a:solidFill>
                <a:effectLst>
                  <a:glow rad="127000">
                    <a:srgbClr val="00FF99"/>
                  </a:glow>
                </a:effectLst>
              </a:rPr>
              <a:t>ashes</a:t>
            </a:r>
            <a:r>
              <a:rPr lang="en-CA" sz="3600" dirty="0" smtClean="0">
                <a:solidFill>
                  <a:schemeClr val="bg1"/>
                </a:solidFill>
              </a:rPr>
              <a:t> </a:t>
            </a:r>
            <a:r>
              <a:rPr lang="en-CA" sz="4000" b="1" u="sng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cleansed</a:t>
            </a:r>
            <a:r>
              <a:rPr lang="en-CA" sz="3600" dirty="0" smtClean="0">
                <a:solidFill>
                  <a:schemeClr val="bg1"/>
                </a:solidFill>
              </a:rPr>
              <a:t> from contact with a dead body.</a:t>
            </a:r>
          </a:p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But </a:t>
            </a:r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Yahusha’s Ultimate Sacrifice </a:t>
            </a:r>
            <a:r>
              <a:rPr lang="en-CA" sz="3600" dirty="0" smtClean="0">
                <a:solidFill>
                  <a:schemeClr val="bg1"/>
                </a:solidFill>
              </a:rPr>
              <a:t>is so much more! </a:t>
            </a:r>
            <a:br>
              <a:rPr lang="en-CA" sz="3600" dirty="0" smtClean="0">
                <a:solidFill>
                  <a:schemeClr val="bg1"/>
                </a:solidFill>
              </a:rPr>
            </a:br>
            <a:endParaRPr lang="en-CA" sz="3600" dirty="0" smtClean="0">
              <a:solidFill>
                <a:schemeClr val="bg1"/>
              </a:solidFill>
            </a:endParaRPr>
          </a:p>
          <a:p>
            <a:pPr algn="ctr"/>
            <a:endParaRPr lang="en-CA" sz="3600" dirty="0" smtClean="0">
              <a:solidFill>
                <a:schemeClr val="bg1"/>
              </a:solidFill>
            </a:endParaRPr>
          </a:p>
          <a:p>
            <a:pPr algn="ctr"/>
            <a:endParaRPr lang="en-CA" sz="3600" dirty="0">
              <a:solidFill>
                <a:schemeClr val="bg1"/>
              </a:solidFill>
            </a:endParaRPr>
          </a:p>
          <a:p>
            <a:pPr algn="ctr"/>
            <a:endParaRPr lang="en-CA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t="1670" r="23012"/>
          <a:stretch/>
        </p:blipFill>
        <p:spPr>
          <a:xfrm rot="973364">
            <a:off x="9888767" y="3259558"/>
            <a:ext cx="1477664" cy="26119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780">
            <a:off x="130094" y="4180107"/>
            <a:ext cx="2708910" cy="1571625"/>
          </a:xfrm>
          <a:prstGeom prst="rect">
            <a:avLst/>
          </a:prstGeom>
          <a:ln w="38100">
            <a:solidFill>
              <a:srgbClr val="663300"/>
            </a:solidFill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810012" y="3204750"/>
            <a:ext cx="7829032" cy="2391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600" dirty="0">
                <a:solidFill>
                  <a:prstClr val="black"/>
                </a:solidFill>
              </a:rPr>
              <a:t>The </a:t>
            </a:r>
            <a:r>
              <a:rPr lang="en-CA" sz="3600" b="1" dirty="0" err="1">
                <a:solidFill>
                  <a:srgbClr val="0000FF"/>
                </a:solidFill>
                <a:effectLst>
                  <a:glow rad="63500">
                    <a:schemeClr val="bg2">
                      <a:lumMod val="40000"/>
                      <a:lumOff val="60000"/>
                    </a:schemeClr>
                  </a:glow>
                </a:effectLst>
              </a:rPr>
              <a:t>Mashiach’s</a:t>
            </a:r>
            <a:r>
              <a:rPr lang="en-CA" sz="3600" dirty="0">
                <a:solidFill>
                  <a:srgbClr val="0000FF"/>
                </a:solidFill>
                <a:effectLst>
                  <a:glow rad="63500">
                    <a:schemeClr val="bg2">
                      <a:lumMod val="40000"/>
                      <a:lumOff val="60000"/>
                    </a:schemeClr>
                  </a:glow>
                </a:effectLst>
              </a:rPr>
              <a:t> </a:t>
            </a:r>
            <a:r>
              <a:rPr lang="en-CA" sz="3600" b="1" dirty="0">
                <a:solidFill>
                  <a:srgbClr val="0000FF"/>
                </a:solidFill>
                <a:effectLst>
                  <a:glow rad="63500">
                    <a:schemeClr val="bg2">
                      <a:lumMod val="40000"/>
                      <a:lumOff val="60000"/>
                    </a:schemeClr>
                  </a:glow>
                </a:effectLst>
              </a:rPr>
              <a:t>Sacrifice</a:t>
            </a:r>
            <a:r>
              <a:rPr lang="en-CA" sz="3600" dirty="0">
                <a:solidFill>
                  <a:srgbClr val="0000FF"/>
                </a:solidFill>
                <a:effectLst>
                  <a:glow rad="63500">
                    <a:schemeClr val="bg2">
                      <a:lumMod val="40000"/>
                      <a:lumOff val="60000"/>
                    </a:schemeClr>
                  </a:glow>
                </a:effectLst>
              </a:rPr>
              <a:t> </a:t>
            </a:r>
            <a:r>
              <a:rPr lang="en-CA" sz="3600" dirty="0">
                <a:solidFill>
                  <a:prstClr val="black"/>
                </a:solidFill>
              </a:rPr>
              <a:t>cleanses from a dead body also!</a:t>
            </a:r>
          </a:p>
          <a:p>
            <a:pPr lvl="0" algn="ctr"/>
            <a:r>
              <a:rPr lang="en-CA" sz="3600" dirty="0">
                <a:solidFill>
                  <a:prstClr val="black"/>
                </a:solidFill>
              </a:rPr>
              <a:t>The </a:t>
            </a:r>
            <a:r>
              <a:rPr lang="en-CA" sz="3600" u="sng" dirty="0">
                <a:solidFill>
                  <a:prstClr val="black"/>
                </a:solidFill>
                <a:latin typeface="Arial Black" panose="020B0A04020102020204" pitchFamily="34" charset="0"/>
              </a:rPr>
              <a:t>Dead Bodies</a:t>
            </a:r>
            <a:r>
              <a:rPr lang="en-CA" sz="360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n-CA" sz="3600" dirty="0">
                <a:solidFill>
                  <a:prstClr val="black"/>
                </a:solidFill>
              </a:rPr>
              <a:t>of </a:t>
            </a:r>
            <a:br>
              <a:rPr lang="en-CA" sz="3600" dirty="0">
                <a:solidFill>
                  <a:prstClr val="black"/>
                </a:solidFill>
              </a:rPr>
            </a:br>
            <a:r>
              <a:rPr lang="en-CA" sz="3600" dirty="0">
                <a:solidFill>
                  <a:prstClr val="black"/>
                </a:solidFill>
              </a:rPr>
              <a:t> </a:t>
            </a:r>
            <a:r>
              <a:rPr lang="en-CA" sz="3600" dirty="0" smtClean="0">
                <a:solidFill>
                  <a:prstClr val="black"/>
                </a:solidFill>
              </a:rPr>
              <a:t>  </a:t>
            </a:r>
            <a:r>
              <a:rPr lang="en-CA" sz="3600" b="1" dirty="0" smtClean="0">
                <a:solidFill>
                  <a:prstClr val="black"/>
                </a:solidFill>
                <a:effectLst>
                  <a:glow rad="76200">
                    <a:srgbClr val="FF0000"/>
                  </a:glow>
                </a:effectLst>
              </a:rPr>
              <a:t>Syncretism</a:t>
            </a:r>
            <a:r>
              <a:rPr lang="en-CA" sz="3600" dirty="0" smtClean="0">
                <a:solidFill>
                  <a:prstClr val="black"/>
                </a:solidFill>
              </a:rPr>
              <a:t> </a:t>
            </a:r>
            <a:r>
              <a:rPr lang="en-CA" sz="3600" dirty="0">
                <a:solidFill>
                  <a:prstClr val="black"/>
                </a:solidFill>
              </a:rPr>
              <a:t>and </a:t>
            </a:r>
            <a:r>
              <a:rPr lang="en-CA" sz="3600" dirty="0">
                <a:solidFill>
                  <a:prstClr val="black"/>
                </a:solidFill>
                <a:effectLst>
                  <a:glow rad="76200">
                    <a:srgbClr val="FF0000"/>
                  </a:glow>
                </a:effectLst>
              </a:rPr>
              <a:t>Paganism!</a:t>
            </a:r>
          </a:p>
        </p:txBody>
      </p:sp>
    </p:spTree>
    <p:extLst>
      <p:ext uri="{BB962C8B-B14F-4D97-AF65-F5344CB8AC3E}">
        <p14:creationId xmlns:p14="http://schemas.microsoft.com/office/powerpoint/2010/main" val="20402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21771" y="6580402"/>
            <a:ext cx="370229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17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17844"/>
            <a:ext cx="11442818" cy="59877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																					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slain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by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a sword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or who has died, or a bone of a man, </a:t>
            </a:r>
            <a:r>
              <a:rPr lang="en-US" sz="2800" b="1" u="sng" dirty="0">
                <a:solidFill>
                  <a:schemeClr val="bg1"/>
                </a:solidFill>
              </a:rPr>
              <a:t>or a </a:t>
            </a:r>
            <a:r>
              <a:rPr lang="en-US" sz="2800" b="1" dirty="0">
                <a:solidFill>
                  <a:schemeClr val="bg1"/>
                </a:solidFill>
              </a:rPr>
              <a:t>g</a:t>
            </a:r>
            <a:r>
              <a:rPr lang="en-US" sz="2800" b="1" u="sng" dirty="0">
                <a:solidFill>
                  <a:schemeClr val="bg1"/>
                </a:solidFill>
              </a:rPr>
              <a:t>rave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     				 unclean 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seven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days.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 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348" y="102547"/>
            <a:ext cx="11632329" cy="615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Heifer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,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</a:rPr>
              <a:t>is it effective </a:t>
            </a:r>
            <a:r>
              <a:rPr lang="en-CA" sz="3200" b="1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after</a:t>
            </a:r>
            <a:r>
              <a:rPr lang="en-CA" sz="3200" dirty="0" smtClean="0">
                <a:solidFill>
                  <a:schemeClr val="bg1"/>
                </a:solidFill>
              </a:rPr>
              <a:t>-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Yahusha’s death?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7867650" y="661282"/>
            <a:ext cx="3218272" cy="494879"/>
          </a:xfrm>
          <a:prstGeom prst="wedgeRoundRectCallout">
            <a:avLst>
              <a:gd name="adj1" fmla="val -24164"/>
              <a:gd name="adj2" fmla="val 75973"/>
              <a:gd name="adj3" fmla="val 16667"/>
            </a:avLst>
          </a:prstGeom>
          <a:solidFill>
            <a:schemeClr val="accent2"/>
          </a:solidFill>
          <a:ln w="1905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C00000"/>
                </a:solidFill>
              </a:rPr>
              <a:t>Passion Week (?)</a:t>
            </a:r>
            <a:endParaRPr lang="en-CA" sz="3200" dirty="0">
              <a:solidFill>
                <a:srgbClr val="C000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121769" y="2469333"/>
            <a:ext cx="6671427" cy="522607"/>
          </a:xfrm>
          <a:prstGeom prst="wedgeRoundRectCallout">
            <a:avLst>
              <a:gd name="adj1" fmla="val 21720"/>
              <a:gd name="adj2" fmla="val -127017"/>
              <a:gd name="adj3" fmla="val 16667"/>
            </a:avLst>
          </a:prstGeom>
          <a:solidFill>
            <a:schemeClr val="accent2"/>
          </a:solidFill>
          <a:ln w="1905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i="1" dirty="0" smtClean="0">
                <a:solidFill>
                  <a:srgbClr val="9933FF"/>
                </a:solidFill>
                <a:latin typeface="Comic Sans MS" panose="030F0702030302020204" pitchFamily="66" charset="0"/>
              </a:rPr>
              <a:t>Mary</a:t>
            </a:r>
            <a:r>
              <a:rPr lang="en-CA" sz="3200" dirty="0" smtClean="0">
                <a:solidFill>
                  <a:srgbClr val="C00000"/>
                </a:solidFill>
              </a:rPr>
              <a:t> </a:t>
            </a:r>
            <a:r>
              <a:rPr lang="en-CA" sz="3200" i="1" dirty="0" smtClean="0">
                <a:solidFill>
                  <a:srgbClr val="C00000"/>
                </a:solidFill>
              </a:rPr>
              <a:t>was </a:t>
            </a:r>
            <a:r>
              <a:rPr lang="en-CA" sz="3200" b="1" i="1" u="sng" dirty="0" smtClean="0">
                <a:solidFill>
                  <a:schemeClr val="bg1"/>
                </a:solidFill>
              </a:rPr>
              <a:t>in</a:t>
            </a:r>
            <a:r>
              <a:rPr lang="en-CA" sz="3200" i="1" dirty="0" smtClean="0">
                <a:solidFill>
                  <a:srgbClr val="C00000"/>
                </a:solidFill>
              </a:rPr>
              <a:t> the tomb </a:t>
            </a:r>
            <a:r>
              <a:rPr lang="en-CA" sz="3200" dirty="0" smtClean="0">
                <a:solidFill>
                  <a:srgbClr val="C00000"/>
                </a:solidFill>
              </a:rPr>
              <a:t>– </a:t>
            </a:r>
            <a:r>
              <a:rPr lang="en-CA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Luke 23:55.</a:t>
            </a:r>
            <a:endParaRPr lang="en-CA" sz="28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365" y="1163459"/>
            <a:ext cx="9938756" cy="47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80"/>
                </a:solidFill>
              </a:rPr>
              <a:t>Num 19:16</a:t>
            </a:r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</a:rPr>
              <a:t>Anyone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in the open field who </a:t>
            </a:r>
            <a:r>
              <a:rPr lang="en-US" sz="2800" b="1" u="sng" dirty="0">
                <a:solidFill>
                  <a:prstClr val="black"/>
                </a:solidFill>
              </a:rPr>
              <a:t>touches someone</a:t>
            </a: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5238506" y="3211184"/>
            <a:ext cx="6347142" cy="3194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Luk 23:55</a:t>
            </a:r>
            <a:r>
              <a:rPr lang="en-US" sz="24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40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the women who had come with Him from </a:t>
            </a:r>
            <a:r>
              <a:rPr lang="en-US" sz="4000" dirty="0" err="1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Galil</a:t>
            </a:r>
            <a:r>
              <a:rPr lang="en-US" sz="40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 followed after, </a:t>
            </a:r>
            <a:r>
              <a:rPr lang="en-US" sz="40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/>
            </a:r>
            <a:br>
              <a:rPr lang="en-US" sz="40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</a:br>
            <a:r>
              <a:rPr lang="en-US" sz="4000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</a:t>
            </a:r>
            <a:r>
              <a:rPr lang="en-US" sz="4000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saw the tomb and how His </a:t>
            </a:r>
            <a:r>
              <a:rPr lang="en-US" sz="4000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bod</a:t>
            </a:r>
            <a:r>
              <a:rPr lang="en-US" sz="40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y </a:t>
            </a:r>
            <a:r>
              <a:rPr lang="en-US" sz="4000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was </a:t>
            </a:r>
            <a:r>
              <a:rPr lang="en-US" sz="4000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laid</a:t>
            </a:r>
            <a:r>
              <a:rPr lang="en-US" sz="40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. </a:t>
            </a:r>
            <a:endParaRPr lang="en-CA" sz="4000" dirty="0">
              <a:ln>
                <a:solidFill>
                  <a:srgbClr val="0000FF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://thereforegodexists.com/wp-content/uploads/2012/08/empty_tom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8" y="2836648"/>
            <a:ext cx="4553712" cy="37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21771" y="6580402"/>
            <a:ext cx="370229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18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971550"/>
            <a:ext cx="11442818" cy="568642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i="1" dirty="0" smtClean="0">
                <a:solidFill>
                  <a:srgbClr val="FF33CC"/>
                </a:solidFill>
              </a:rPr>
              <a:t>	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Note: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presented Himself to Mary Magdalene </a:t>
            </a:r>
            <a:r>
              <a:rPr lang="en-US" sz="2800" dirty="0" smtClean="0">
                <a:solidFill>
                  <a:srgbClr val="002060"/>
                </a:solidFill>
              </a:rPr>
              <a:t>just before Dawn when it was still dark on </a:t>
            </a:r>
            <a:r>
              <a:rPr lang="en-US" sz="2800" u="sng" dirty="0" smtClean="0">
                <a:solidFill>
                  <a:srgbClr val="002060"/>
                </a:solidFill>
              </a:rPr>
              <a:t>the first c</a:t>
            </a:r>
            <a:r>
              <a:rPr lang="en-US" sz="2800" dirty="0" smtClean="0">
                <a:solidFill>
                  <a:srgbClr val="002060"/>
                </a:solidFill>
              </a:rPr>
              <a:t>y</a:t>
            </a:r>
            <a:r>
              <a:rPr lang="en-US" sz="2800" u="sng" dirty="0" smtClean="0">
                <a:solidFill>
                  <a:srgbClr val="002060"/>
                </a:solidFill>
              </a:rPr>
              <a:t>cle of the week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i="1" dirty="0" smtClean="0">
                <a:solidFill>
                  <a:srgbClr val="FF33CC"/>
                </a:solidFill>
              </a:rPr>
              <a:t>{</a:t>
            </a:r>
            <a:r>
              <a:rPr lang="en-US" sz="2800" i="1" dirty="0" err="1" smtClean="0">
                <a:solidFill>
                  <a:srgbClr val="FF33CC"/>
                </a:solidFill>
              </a:rPr>
              <a:t>Shabbathown</a:t>
            </a:r>
            <a:r>
              <a:rPr lang="en-US" sz="2800" i="1" dirty="0" smtClean="0">
                <a:solidFill>
                  <a:srgbClr val="FF33CC"/>
                </a:solidFill>
              </a:rPr>
              <a:t> – </a:t>
            </a:r>
            <a:br>
              <a:rPr lang="en-US" sz="2800" i="1" dirty="0" smtClean="0">
                <a:solidFill>
                  <a:srgbClr val="FF33CC"/>
                </a:solidFill>
              </a:rPr>
            </a:br>
            <a:r>
              <a:rPr lang="en-US" sz="2800" i="1" dirty="0" smtClean="0">
                <a:solidFill>
                  <a:srgbClr val="FF33CC"/>
                </a:solidFill>
                <a:latin typeface="Ancient Paleo Hebrew" panose="02020603050405020304" pitchFamily="18" charset="0"/>
                <a:cs typeface="Ancient Paleo Hebrew" panose="02020603050405020304" pitchFamily="18" charset="0"/>
              </a:rPr>
              <a:t>&amp;</a:t>
            </a:r>
            <a:r>
              <a:rPr lang="en-US" sz="2800" i="1" dirty="0" smtClean="0">
                <a:solidFill>
                  <a:srgbClr val="FF33CC"/>
                </a:solidFill>
              </a:rPr>
              <a:t> in Roman Reckoning},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John 20:17.  </a:t>
            </a:r>
            <a:b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</a:rPr>
              <a:t>He commanded Mary </a:t>
            </a:r>
            <a:r>
              <a:rPr lang="en-US" sz="2800" b="1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NOT</a:t>
            </a:r>
            <a:r>
              <a:rPr lang="en-US" sz="2800" b="1" u="sng" dirty="0" smtClean="0">
                <a:solidFill>
                  <a:schemeClr val="bg1"/>
                </a:solidFill>
              </a:rPr>
              <a:t> to touch Him</a:t>
            </a:r>
            <a:r>
              <a:rPr lang="en-US" sz="2800" dirty="0" smtClean="0">
                <a:solidFill>
                  <a:schemeClr val="bg1"/>
                </a:solidFill>
              </a:rPr>
              <a:t>! 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On the next slide we will see a clear Scriptural reason for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Yahusha’s</a:t>
            </a:r>
            <a:r>
              <a:rPr lang="en-US" sz="2800" dirty="0" smtClean="0">
                <a:solidFill>
                  <a:srgbClr val="002060"/>
                </a:solidFill>
              </a:rPr>
              <a:t> command to Mary.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 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586751" y="78717"/>
            <a:ext cx="5018497" cy="1092858"/>
          </a:xfrm>
          <a:prstGeom prst="wedgeRoundRectCallout">
            <a:avLst>
              <a:gd name="adj1" fmla="val -24164"/>
              <a:gd name="adj2" fmla="val 75973"/>
              <a:gd name="adj3" fmla="val 16667"/>
            </a:avLst>
          </a:prstGeom>
          <a:solidFill>
            <a:schemeClr val="accent2"/>
          </a:solidFill>
          <a:ln w="1905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 smtClean="0">
                <a:solidFill>
                  <a:srgbClr val="C00000"/>
                </a:solidFill>
              </a:rPr>
              <a:t>Passion Week !</a:t>
            </a:r>
            <a:endParaRPr lang="en-CA" sz="4800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4067" y="4171950"/>
            <a:ext cx="11442818" cy="23513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Mary did not necessarily </a:t>
            </a:r>
            <a:r>
              <a:rPr lang="en-US" sz="2800" dirty="0" smtClean="0">
                <a:solidFill>
                  <a:srgbClr val="002060"/>
                </a:solidFill>
              </a:rPr>
              <a:t>need to physically touch </a:t>
            </a:r>
            <a:r>
              <a:rPr lang="en-US" sz="2800" dirty="0">
                <a:solidFill>
                  <a:srgbClr val="002060"/>
                </a:solidFill>
              </a:rPr>
              <a:t>the body of </a:t>
            </a:r>
            <a:r>
              <a:rPr lang="en-US" sz="2800" dirty="0">
                <a:solidFill>
                  <a:srgbClr val="0000FF"/>
                </a:solidFill>
              </a:rPr>
              <a:t>Yahusha</a:t>
            </a:r>
            <a:r>
              <a:rPr lang="en-US" sz="2800" dirty="0">
                <a:solidFill>
                  <a:srgbClr val="002060"/>
                </a:solidFill>
              </a:rPr>
              <a:t> while inspecting His burial process, but indeed she was </a:t>
            </a:r>
            <a:r>
              <a:rPr lang="en-US" sz="2800" dirty="0" smtClean="0">
                <a:solidFill>
                  <a:srgbClr val="002060"/>
                </a:solidFill>
              </a:rPr>
              <a:t>			</a:t>
            </a:r>
            <a:r>
              <a:rPr lang="en-US" sz="2800" b="1" u="sng" dirty="0" smtClean="0">
                <a:solidFill>
                  <a:srgbClr val="002060"/>
                </a:solidFill>
              </a:rPr>
              <a:t>inside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the tomb to oversee proper </a:t>
            </a:r>
            <a:r>
              <a:rPr lang="en-US" sz="2800" dirty="0" smtClean="0">
                <a:solidFill>
                  <a:srgbClr val="002060"/>
                </a:solidFill>
              </a:rPr>
              <a:t>cultural burial etiquette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Was Mary </a:t>
            </a:r>
            <a:r>
              <a:rPr lang="en-US" sz="2800" b="1" u="sng" dirty="0" smtClean="0">
                <a:solidFill>
                  <a:srgbClr val="002060"/>
                </a:solidFill>
              </a:rPr>
              <a:t>unclean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at that </a:t>
            </a:r>
            <a:r>
              <a:rPr lang="en-US" sz="2800" dirty="0" smtClean="0">
                <a:solidFill>
                  <a:srgbClr val="002060"/>
                </a:solidFill>
              </a:rPr>
              <a:t>moment, on Passover –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Abib 14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,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the 					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</a:rPr>
              <a:t>burial </a:t>
            </a:r>
            <a:r>
              <a:rPr lang="en-US" sz="40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  <a:latin typeface="Footlight MT Light" panose="0204060206030A020304" pitchFamily="18" charset="0"/>
              </a:rPr>
              <a:t>PREPARATION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00FF99"/>
                  </a:glow>
                </a:effectLst>
              </a:rPr>
              <a:t> </a:t>
            </a:r>
            <a:r>
              <a:rPr lang="en-US" sz="4000" b="1" u="sng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  <a:effectLst>
                  <a:glow rad="127000">
                    <a:srgbClr val="00FF99"/>
                  </a:glow>
                </a:effectLst>
                <a:latin typeface="Footlight MT Light" panose="0204060206030A020304" pitchFamily="18" charset="0"/>
              </a:rPr>
              <a:t>NIGHT</a:t>
            </a:r>
            <a:r>
              <a:rPr lang="en-US" sz="4000" b="1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  <a:latin typeface="Footlight MT Light" panose="0204060206030A020304" pitchFamily="18" charset="0"/>
              </a:rPr>
              <a:t>?</a:t>
            </a:r>
            <a:r>
              <a:rPr lang="en-US" sz="40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(Luke 23:54)</a:t>
            </a:r>
            <a:endParaRPr lang="en-CA" b="1" dirty="0">
              <a:ln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61800" y="6580402"/>
            <a:ext cx="330200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19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spect="1"/>
          </p:cNvSpPr>
          <p:nvPr/>
        </p:nvSpPr>
        <p:spPr>
          <a:xfrm>
            <a:off x="350378" y="650107"/>
            <a:ext cx="11578516" cy="608088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Num 19:14 </a:t>
            </a:r>
            <a:r>
              <a:rPr lang="en-US" sz="27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This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is the Torah when a man dies in a tent: All who come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into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tent and all who are in the tent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are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unclean for seven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days.</a:t>
            </a: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Mary was in the clean tomb - inspecting. Was she then </a:t>
            </a:r>
            <a:r>
              <a:rPr lang="en-US" sz="2800" b="1" dirty="0" smtClean="0">
                <a:solidFill>
                  <a:srgbClr val="FF0000"/>
                </a:solidFill>
              </a:rPr>
              <a:t>unclean? 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As with the normal death of a human being, it would be 7 cycles </a:t>
            </a:r>
            <a:r>
              <a:rPr lang="en-US" sz="2000" dirty="0" smtClean="0">
                <a:solidFill>
                  <a:srgbClr val="002060"/>
                </a:solidFill>
              </a:rPr>
              <a:t>(days) </a:t>
            </a:r>
            <a:r>
              <a:rPr lang="en-US" sz="2800" dirty="0" smtClean="0">
                <a:solidFill>
                  <a:srgbClr val="002060"/>
                </a:solidFill>
              </a:rPr>
              <a:t>before she could be clean once again.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It was </a:t>
            </a:r>
            <a:r>
              <a:rPr lang="en-US" sz="2800" b="1" dirty="0" smtClean="0">
                <a:solidFill>
                  <a:srgbClr val="C00000"/>
                </a:solidFill>
              </a:rPr>
              <a:t>imperative</a:t>
            </a:r>
            <a:r>
              <a:rPr lang="en-US" sz="2800" dirty="0" smtClean="0">
                <a:solidFill>
                  <a:srgbClr val="002060"/>
                </a:solidFill>
              </a:rPr>
              <a:t> for </a:t>
            </a:r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to command Mary </a:t>
            </a:r>
            <a:r>
              <a:rPr lang="en-US" sz="28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NOT TO TOUCH</a:t>
            </a:r>
            <a:r>
              <a:rPr lang="en-US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Him prior to presenting Himself </a:t>
            </a:r>
            <a:r>
              <a:rPr lang="en-US" sz="2800" dirty="0">
                <a:solidFill>
                  <a:srgbClr val="002060"/>
                </a:solidFill>
              </a:rPr>
              <a:t>in the heavenly </a:t>
            </a:r>
            <a:r>
              <a:rPr lang="en-US" sz="2800" dirty="0" smtClean="0">
                <a:solidFill>
                  <a:srgbClr val="002060"/>
                </a:solidFill>
              </a:rPr>
              <a:t>court, before </a:t>
            </a:r>
            <a:r>
              <a:rPr lang="en-US" sz="2800" dirty="0" smtClean="0">
                <a:solidFill>
                  <a:srgbClr val="0000FF"/>
                </a:solidFill>
              </a:rPr>
              <a:t>Yahuah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(Ex 23:17),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as </a:t>
            </a:r>
            <a:r>
              <a:rPr lang="en-US" sz="2800" dirty="0" smtClean="0">
                <a:solidFill>
                  <a:srgbClr val="002060"/>
                </a:solidFill>
              </a:rPr>
              <a:t>the Ultimate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</a:rPr>
              <a:t>FLAWLESS</a:t>
            </a:r>
            <a:r>
              <a:rPr lang="en-US" sz="2800" dirty="0" smtClean="0">
                <a:solidFill>
                  <a:srgbClr val="002060"/>
                </a:solidFill>
              </a:rPr>
              <a:t> Sacrifice </a:t>
            </a:r>
            <a:r>
              <a:rPr lang="en-US" sz="2800" dirty="0" smtClean="0">
                <a:solidFill>
                  <a:srgbClr val="00B050"/>
                </a:solidFill>
              </a:rPr>
              <a:t>(Num 19:2, Exo 12:5).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pPr defTabSz="374650">
              <a:tabLst>
                <a:tab pos="2606675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   Yahusha</a:t>
            </a:r>
            <a:r>
              <a:rPr lang="en-US" sz="2800" dirty="0" smtClean="0">
                <a:solidFill>
                  <a:srgbClr val="002060"/>
                </a:solidFill>
              </a:rPr>
              <a:t> – </a:t>
            </a:r>
            <a:r>
              <a:rPr lang="en-US" sz="3600" b="1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Footlight MT Light" panose="0204060206030A020304" pitchFamily="18" charset="0"/>
              </a:rPr>
              <a:t>The First Fruit </a:t>
            </a:r>
            <a:r>
              <a:rPr lang="en-US" sz="2000" b="1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Footlight MT Light" panose="0204060206030A020304" pitchFamily="18" charset="0"/>
              </a:rPr>
              <a:t>(1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Footlight MT Light" panose="0204060206030A020304" pitchFamily="18" charset="0"/>
              </a:rPr>
              <a:t>Cor</a:t>
            </a:r>
            <a:r>
              <a:rPr lang="en-US" sz="2000" b="1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Footlight MT Light" panose="0204060206030A020304" pitchFamily="18" charset="0"/>
              </a:rPr>
              <a:t> 15:23) </a:t>
            </a:r>
            <a:r>
              <a:rPr lang="en-US" sz="2800" dirty="0" smtClean="0">
                <a:solidFill>
                  <a:srgbClr val="002060"/>
                </a:solidFill>
              </a:rPr>
              <a:t>- would not jeopardize our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                 Salvation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He simply </a:t>
            </a:r>
            <a:r>
              <a:rPr lang="en-US" sz="2800" b="1" i="1" u="sng" dirty="0" smtClean="0">
                <a:solidFill>
                  <a:srgbClr val="0000FF"/>
                </a:solidFill>
              </a:rPr>
              <a:t>would not allow de</a:t>
            </a:r>
            <a:r>
              <a:rPr lang="en-US" sz="2800" b="1" i="1" dirty="0" smtClean="0">
                <a:solidFill>
                  <a:srgbClr val="0000FF"/>
                </a:solidFill>
              </a:rPr>
              <a:t>f</a:t>
            </a:r>
            <a:r>
              <a:rPr lang="en-US" sz="2800" b="1" i="1" u="sng" dirty="0" smtClean="0">
                <a:solidFill>
                  <a:srgbClr val="0000FF"/>
                </a:solidFill>
              </a:rPr>
              <a:t>ilement</a:t>
            </a:r>
            <a:r>
              <a:rPr lang="en-US" sz="2800" i="1" dirty="0" smtClean="0">
                <a:solidFill>
                  <a:srgbClr val="0000FF"/>
                </a:solidFill>
              </a:rPr>
              <a:t>. </a:t>
            </a:r>
            <a:endParaRPr lang="en-CA" sz="2800" i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981" y="102547"/>
            <a:ext cx="8426153" cy="615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Complications Concerning Death</a:t>
            </a:r>
            <a:endParaRPr lang="en-CA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Bent Arrow 6"/>
          <p:cNvSpPr/>
          <p:nvPr/>
        </p:nvSpPr>
        <p:spPr>
          <a:xfrm rot="16200000">
            <a:off x="6051358" y="4225962"/>
            <a:ext cx="438150" cy="2127252"/>
          </a:xfrm>
          <a:prstGeom prst="bentArrow">
            <a:avLst>
              <a:gd name="adj1" fmla="val 25000"/>
              <a:gd name="adj2" fmla="val 50000"/>
              <a:gd name="adj3" fmla="val 50000"/>
              <a:gd name="adj4" fmla="val 43750"/>
            </a:avLst>
          </a:prstGeom>
          <a:gradFill>
            <a:gsLst>
              <a:gs pos="76000">
                <a:schemeClr val="accent3">
                  <a:alpha val="68000"/>
                  <a:lumMod val="62000"/>
                  <a:lumOff val="38000"/>
                </a:schemeClr>
              </a:gs>
              <a:gs pos="48000">
                <a:schemeClr val="accent5">
                  <a:lumMod val="94000"/>
                  <a:lumOff val="6000"/>
                </a:schemeClr>
              </a:gs>
              <a:gs pos="6000">
                <a:srgbClr val="0000FF">
                  <a:alpha val="29000"/>
                </a:srgbClr>
              </a:gs>
            </a:gsLst>
            <a:lin ang="16200000" scaled="1"/>
          </a:gradFill>
          <a:ln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16200000" flipV="1">
            <a:off x="8439404" y="3627476"/>
            <a:ext cx="438150" cy="3324224"/>
          </a:xfrm>
          <a:prstGeom prst="bentArrow">
            <a:avLst>
              <a:gd name="adj1" fmla="val 25000"/>
              <a:gd name="adj2" fmla="val 50000"/>
              <a:gd name="adj3" fmla="val 50000"/>
              <a:gd name="adj4" fmla="val 43750"/>
            </a:avLst>
          </a:prstGeom>
          <a:gradFill>
            <a:gsLst>
              <a:gs pos="76000">
                <a:schemeClr val="accent3">
                  <a:alpha val="68000"/>
                  <a:lumMod val="62000"/>
                  <a:lumOff val="38000"/>
                </a:schemeClr>
              </a:gs>
              <a:gs pos="48000">
                <a:schemeClr val="accent5">
                  <a:lumMod val="94000"/>
                  <a:lumOff val="6000"/>
                </a:schemeClr>
              </a:gs>
              <a:gs pos="6000">
                <a:srgbClr val="0000FF">
                  <a:alpha val="29000"/>
                </a:srgbClr>
              </a:gs>
            </a:gsLst>
            <a:lin ang="16200000" scaled="1"/>
          </a:gradFill>
          <a:ln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16200000" flipV="1">
            <a:off x="7734554" y="4332326"/>
            <a:ext cx="438150" cy="1914524"/>
          </a:xfrm>
          <a:prstGeom prst="bentArrow">
            <a:avLst>
              <a:gd name="adj1" fmla="val 25000"/>
              <a:gd name="adj2" fmla="val 50000"/>
              <a:gd name="adj3" fmla="val 50000"/>
              <a:gd name="adj4" fmla="val 43750"/>
            </a:avLst>
          </a:prstGeom>
          <a:gradFill>
            <a:gsLst>
              <a:gs pos="76000">
                <a:schemeClr val="accent3">
                  <a:alpha val="68000"/>
                  <a:lumMod val="62000"/>
                  <a:lumOff val="38000"/>
                </a:schemeClr>
              </a:gs>
              <a:gs pos="48000">
                <a:schemeClr val="accent5">
                  <a:lumMod val="94000"/>
                  <a:lumOff val="6000"/>
                </a:schemeClr>
              </a:gs>
              <a:gs pos="6000">
                <a:srgbClr val="0000FF">
                  <a:alpha val="29000"/>
                </a:srgbClr>
              </a:gs>
            </a:gsLst>
            <a:lin ang="16200000" scaled="1"/>
          </a:gradFill>
          <a:ln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C:\Users\Rae\Desktop\red heifer 3 y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410" y="3592061"/>
            <a:ext cx="2236206" cy="2975291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E48F08EB-495B-4F59-9AE0-81E72B1F1640}"/>
              </a:ext>
            </a:extLst>
          </p:cNvPr>
          <p:cNvSpPr>
            <a:spLocks noGrp="1"/>
          </p:cNvSpPr>
          <p:nvPr/>
        </p:nvSpPr>
        <p:spPr>
          <a:xfrm>
            <a:off x="920441" y="0"/>
            <a:ext cx="10424144" cy="34894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i="1" dirty="0" smtClean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  <a:t>Is there </a:t>
            </a:r>
            <a:r>
              <a:rPr lang="en-US" sz="8800" b="1" i="1" dirty="0" smtClean="0">
                <a:ln w="76200">
                  <a:solidFill>
                    <a:srgbClr val="FF33CC"/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  <a:t>Red</a:t>
            </a:r>
            <a:r>
              <a:rPr lang="en-US" sz="8800" b="1" i="1" dirty="0" smtClean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  <a:t> Heifer Linkage to –</a:t>
            </a:r>
            <a:br>
              <a:rPr lang="en-US" sz="8800" b="1" i="1" dirty="0" smtClean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</a:br>
            <a:r>
              <a:rPr lang="en-US" sz="8800" b="1" i="1" dirty="0" smtClean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  <a:t> </a:t>
            </a:r>
            <a:r>
              <a:rPr lang="en-US" sz="8800" b="1" i="1" dirty="0" smtClean="0">
                <a:ln w="571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Yahusha</a:t>
            </a:r>
            <a:r>
              <a:rPr lang="en-US" sz="8800" b="1" i="1" dirty="0" smtClean="0">
                <a:ln w="285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FFCC"/>
                </a:solidFill>
                <a:latin typeface="Comic Sans MS" panose="030F0702030302020204" pitchFamily="66" charset="0"/>
              </a:rPr>
              <a:t>?</a:t>
            </a:r>
            <a:endParaRPr lang="ru-RU" sz="8800" b="1" i="1" dirty="0">
              <a:ln w="28575">
                <a:solidFill>
                  <a:schemeClr val="accent5">
                    <a:lumMod val="75000"/>
                  </a:schemeClr>
                </a:solidFill>
              </a:ln>
              <a:solidFill>
                <a:srgbClr val="00FFCC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49101" y="5940131"/>
            <a:ext cx="5298166" cy="47625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FF0000"/>
                </a:solidFill>
              </a:rPr>
              <a:t>Blood Contact Conformation?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1647" y="4100546"/>
            <a:ext cx="3525954" cy="47625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FF0000"/>
                </a:solidFill>
              </a:rPr>
              <a:t>Colour of the Skin, 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96" y="3251278"/>
            <a:ext cx="1364127" cy="476250"/>
          </a:xfrm>
          <a:prstGeom prst="roundRect">
            <a:avLst>
              <a:gd name="adj" fmla="val 50000"/>
            </a:avLst>
          </a:prstGeom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i="1" dirty="0" smtClean="0">
                <a:solidFill>
                  <a:schemeClr val="bg1"/>
                </a:solidFill>
              </a:rPr>
              <a:t>Is it -</a:t>
            </a:r>
            <a:endParaRPr lang="en-CA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1434640" y="5079706"/>
            <a:ext cx="1364127" cy="476250"/>
          </a:xfrm>
          <a:prstGeom prst="roundRect">
            <a:avLst>
              <a:gd name="adj" fmla="val 50000"/>
            </a:avLst>
          </a:prstGeom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i="1" dirty="0" smtClean="0">
                <a:solidFill>
                  <a:schemeClr val="bg1"/>
                </a:solidFill>
              </a:rPr>
              <a:t>- </a:t>
            </a:r>
            <a:r>
              <a:rPr lang="en-CA" sz="2800" i="1" dirty="0">
                <a:solidFill>
                  <a:schemeClr val="bg1"/>
                </a:solidFill>
              </a:rPr>
              <a:t>o</a:t>
            </a:r>
            <a:r>
              <a:rPr lang="en-CA" sz="2800" i="1" dirty="0" smtClean="0">
                <a:solidFill>
                  <a:schemeClr val="bg1"/>
                </a:solidFill>
              </a:rPr>
              <a:t>r -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6553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61800" y="6580402"/>
            <a:ext cx="330200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20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spect="1"/>
          </p:cNvSpPr>
          <p:nvPr/>
        </p:nvSpPr>
        <p:spPr>
          <a:xfrm>
            <a:off x="350378" y="650107"/>
            <a:ext cx="11578516" cy="608088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Dan 9:27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he shall make a firm covenant with many for one week: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the midst of the week </a:t>
            </a:r>
            <a:r>
              <a:rPr lang="en-US" sz="2800" b="1" u="sng" dirty="0" smtClean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He </a:t>
            </a:r>
            <a:r>
              <a:rPr lang="en-US" sz="2800" b="1" u="sng" dirty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shall cause the sacrifice and the </a:t>
            </a:r>
            <a:r>
              <a:rPr lang="en-US" sz="2800" b="1" dirty="0" smtClean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	</a:t>
            </a:r>
            <a:r>
              <a:rPr lang="en-US" sz="2800" b="1" u="sng" dirty="0" smtClean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oblation </a:t>
            </a:r>
            <a:r>
              <a:rPr lang="en-US" sz="2800" b="1" u="sng" dirty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to cease</a:t>
            </a:r>
            <a:r>
              <a:rPr lang="en-US" sz="2800" b="1" dirty="0">
                <a:solidFill>
                  <a:prstClr val="black"/>
                </a:solidFill>
                <a:effectLst/>
                <a:latin typeface="Georgia" panose="02040502050405020303" pitchFamily="18" charset="0"/>
              </a:rPr>
              <a:t>;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upon the wing of abominations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shall come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one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that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maketh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desolate; and even unto the full end, and that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determined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shall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wrath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be poured out upon the desolate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endParaRPr lang="en-US" sz="800" dirty="0" smtClean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In light of the Red Heifer statutes, -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u="sng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Was Mar</a:t>
            </a:r>
            <a:r>
              <a:rPr lang="en-US" sz="2800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y</a:t>
            </a:r>
            <a:r>
              <a:rPr lang="en-US" sz="2800" u="sng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 contaminated from ins</a:t>
            </a:r>
            <a:r>
              <a:rPr lang="en-US" sz="2800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p</a:t>
            </a:r>
            <a:r>
              <a:rPr lang="en-US" sz="2800" u="sng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ectin</a:t>
            </a:r>
            <a:r>
              <a:rPr lang="en-US" sz="2800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g</a:t>
            </a:r>
            <a:r>
              <a:rPr lang="en-US" sz="2800" u="sng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 Yahusha’s burial </a:t>
            </a:r>
            <a:r>
              <a:rPr lang="en-US" sz="2800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p</a:t>
            </a:r>
            <a:r>
              <a:rPr lang="en-US" sz="2800" u="sng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rocess</a:t>
            </a:r>
            <a:r>
              <a:rPr lang="en-US" sz="2800" dirty="0" smtClean="0">
                <a:solidFill>
                  <a:srgbClr val="FF0000"/>
                </a:solidFill>
                <a:effectLst>
                  <a:glow rad="88900">
                    <a:srgbClr val="00FFFF"/>
                  </a:glow>
                </a:effectLst>
                <a:latin typeface="Georgia" panose="02040502050405020303" pitchFamily="18" charset="0"/>
              </a:rPr>
              <a:t>?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endParaRPr lang="en-US" sz="8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No,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the sacrifices had been terminated by the death of Yahusha. 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There was </a:t>
            </a:r>
            <a:r>
              <a:rPr lang="en-US" sz="2800" b="1" u="sng" dirty="0" smtClean="0">
                <a:solidFill>
                  <a:srgbClr val="FF0000"/>
                </a:solidFill>
                <a:latin typeface="Georgia" panose="02040502050405020303" pitchFamily="18" charset="0"/>
              </a:rPr>
              <a:t>no more </a:t>
            </a:r>
            <a:r>
              <a:rPr lang="en-US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p</a:t>
            </a:r>
            <a:r>
              <a:rPr lang="en-US" sz="2800" b="1" u="sng" dirty="0" smtClean="0">
                <a:solidFill>
                  <a:srgbClr val="FF0000"/>
                </a:solidFill>
                <a:latin typeface="Georgia" panose="02040502050405020303" pitchFamily="18" charset="0"/>
              </a:rPr>
              <a:t>ossibilit</a:t>
            </a:r>
            <a:r>
              <a:rPr lang="en-US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y </a:t>
            </a:r>
            <a: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to be cleansed by the water and ashes mixture of the Red Heifer!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Mary was simply, as a human being - a sinner. 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Yahusha could not be defiled by a sinner in any way.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The Red Heifer statutes had no bearing on this meeting at Dawn!  </a:t>
            </a:r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981" y="102547"/>
            <a:ext cx="8426153" cy="615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Complications Concerning Death</a:t>
            </a:r>
            <a:endParaRPr lang="en-CA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97971" y="6580402"/>
            <a:ext cx="39880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21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091" y="495656"/>
            <a:ext cx="11738610" cy="608474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Num 19:2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This is a </a:t>
            </a:r>
            <a:r>
              <a:rPr lang="en-US" sz="2800" b="1" u="sng" dirty="0" smtClean="0">
                <a:solidFill>
                  <a:srgbClr val="0000FF"/>
                </a:solidFill>
              </a:rPr>
              <a:t>law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of the </a:t>
            </a:r>
            <a:r>
              <a:rPr lang="en-US" sz="2800" u="sng" dirty="0" smtClean="0">
                <a:solidFill>
                  <a:srgbClr val="0000FF"/>
                </a:solidFill>
              </a:rPr>
              <a:t>Torah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which </a:t>
            </a:r>
            <a:r>
              <a:rPr lang="he-IL" sz="2800" dirty="0" smtClean="0">
                <a:solidFill>
                  <a:srgbClr val="0000FF"/>
                </a:solidFill>
              </a:rPr>
              <a:t>יהוה</a:t>
            </a:r>
            <a:r>
              <a:rPr lang="en-US" sz="2800" dirty="0" smtClean="0">
                <a:solidFill>
                  <a:srgbClr val="0000FF"/>
                </a:solidFill>
              </a:rPr>
              <a:t> [Yahuah]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has 	commanded, saying, ‘Speak to the children of </a:t>
            </a:r>
            <a:r>
              <a:rPr lang="en-US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Yisra’ĕl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that they 	bring you a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red heifer</a:t>
            </a:r>
            <a:r>
              <a:rPr lang="en-US" sz="2800" b="1" i="1" dirty="0" smtClean="0">
                <a:solidFill>
                  <a:srgbClr val="FF0000"/>
                </a:solidFill>
              </a:rPr>
              <a:t>, </a:t>
            </a:r>
            <a:r>
              <a:rPr lang="en-US" sz="2800" b="1" i="1" dirty="0" smtClean="0">
                <a:solidFill>
                  <a:srgbClr val="0000FF"/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A PERFECT ONE</a:t>
            </a:r>
            <a:r>
              <a:rPr lang="en-US" sz="2800" b="1" i="1" dirty="0" smtClean="0">
                <a:solidFill>
                  <a:srgbClr val="0000FF"/>
                </a:solidFill>
              </a:rPr>
              <a:t>, </a:t>
            </a:r>
            <a:br>
              <a:rPr lang="en-US" sz="2800" b="1" i="1" dirty="0" smtClean="0">
                <a:solidFill>
                  <a:srgbClr val="0000FF"/>
                </a:solidFill>
              </a:rPr>
            </a:br>
            <a:r>
              <a:rPr lang="en-US" sz="2800" b="1" i="1" dirty="0" smtClean="0">
                <a:solidFill>
                  <a:srgbClr val="0000FF"/>
                </a:solidFill>
              </a:rPr>
              <a:t/>
            </a:r>
            <a:br>
              <a:rPr lang="en-US" sz="2800" b="1" i="1" dirty="0" smtClean="0">
                <a:solidFill>
                  <a:srgbClr val="0000FF"/>
                </a:solidFill>
              </a:rPr>
            </a:br>
            <a:r>
              <a:rPr lang="en-US" sz="2800" b="1" i="1" dirty="0" smtClean="0">
                <a:solidFill>
                  <a:srgbClr val="0000FF"/>
                </a:solidFill>
              </a:rPr>
              <a:t>	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This command (</a:t>
            </a:r>
            <a:r>
              <a:rPr lang="en-US" sz="28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law</a:t>
            </a:r>
            <a:r>
              <a:rPr lang="en-US" sz="2800" dirty="0" smtClean="0">
                <a:solidFill>
                  <a:srgbClr val="002060"/>
                </a:solidFill>
              </a:rPr>
              <a:t> – </a:t>
            </a:r>
            <a:r>
              <a:rPr lang="en-US" sz="2800" dirty="0" smtClean="0">
                <a:solidFill>
                  <a:srgbClr val="0000FF"/>
                </a:solidFill>
              </a:rPr>
              <a:t>H2708 </a:t>
            </a:r>
            <a:r>
              <a:rPr lang="en-US" sz="2800" dirty="0" err="1">
                <a:solidFill>
                  <a:srgbClr val="0000FF"/>
                </a:solidFill>
              </a:rPr>
              <a:t>c</a:t>
            </a:r>
            <a:r>
              <a:rPr lang="en-US" sz="2800" dirty="0" err="1" smtClean="0">
                <a:solidFill>
                  <a:srgbClr val="0000FF"/>
                </a:solidFill>
              </a:rPr>
              <a:t>hqth</a:t>
            </a:r>
            <a:r>
              <a:rPr lang="en-US" sz="2800" dirty="0" smtClean="0">
                <a:solidFill>
                  <a:srgbClr val="002060"/>
                </a:solidFill>
              </a:rPr>
              <a:t>) is a </a:t>
            </a:r>
            <a:r>
              <a:rPr lang="en-US" sz="2800" u="sng" dirty="0" smtClean="0">
                <a:solidFill>
                  <a:srgbClr val="002060"/>
                </a:solidFill>
              </a:rPr>
              <a:t>statute</a:t>
            </a:r>
            <a:r>
              <a:rPr lang="en-US" sz="2800" dirty="0" smtClean="0">
                <a:solidFill>
                  <a:srgbClr val="002060"/>
                </a:solidFill>
              </a:rPr>
              <a:t> which has an </a:t>
            </a:r>
            <a:r>
              <a:rPr lang="en-US" sz="2800" u="sng" dirty="0" smtClean="0">
                <a:solidFill>
                  <a:srgbClr val="002060"/>
                </a:solidFill>
              </a:rPr>
              <a:t>eternal application and definition</a:t>
            </a:r>
            <a:r>
              <a:rPr lang="en-US" sz="2800" dirty="0" smtClean="0">
                <a:solidFill>
                  <a:srgbClr val="002060"/>
                </a:solidFill>
              </a:rPr>
              <a:t>. H2708 usually pertains to The Bride!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14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Since the </a:t>
            </a:r>
            <a:r>
              <a:rPr lang="en-US" sz="2800" u="sng" dirty="0" smtClean="0">
                <a:solidFill>
                  <a:srgbClr val="002060"/>
                </a:solidFill>
              </a:rPr>
              <a:t>Book of the Law</a:t>
            </a:r>
            <a:r>
              <a:rPr lang="en-US" sz="2800" dirty="0" smtClean="0">
                <a:solidFill>
                  <a:srgbClr val="002060"/>
                </a:solidFill>
              </a:rPr>
              <a:t>, was a </a:t>
            </a:r>
            <a:r>
              <a:rPr lang="en-US" sz="2800" b="1" i="1" dirty="0" smtClean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temporary</a:t>
            </a:r>
            <a:r>
              <a:rPr lang="en-US" sz="2800" dirty="0" smtClean="0">
                <a:solidFill>
                  <a:srgbClr val="002060"/>
                </a:solidFill>
              </a:rPr>
              <a:t> guideline; this </a:t>
            </a:r>
            <a:r>
              <a:rPr lang="en-US" sz="2800" b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H2708</a:t>
            </a:r>
            <a:r>
              <a:rPr lang="en-US" sz="2800" dirty="0" smtClean="0">
                <a:solidFill>
                  <a:srgbClr val="0000FF"/>
                </a:solidFill>
              </a:rPr>
              <a:t> statute command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u="sng" dirty="0" smtClean="0">
                <a:solidFill>
                  <a:srgbClr val="002060"/>
                </a:solidFill>
              </a:rPr>
              <a:t>must</a:t>
            </a:r>
            <a:r>
              <a:rPr lang="en-US" sz="2800" dirty="0" smtClean="0">
                <a:solidFill>
                  <a:srgbClr val="002060"/>
                </a:solidFill>
              </a:rPr>
              <a:t> pertain directly to the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Red Heifer - </a:t>
            </a:r>
            <a:r>
              <a:rPr lang="en-US" sz="2800" dirty="0" smtClean="0">
                <a:solidFill>
                  <a:srgbClr val="002060"/>
                </a:solidFill>
              </a:rPr>
              <a:t>being a </a:t>
            </a:r>
            <a:r>
              <a:rPr lang="en-US" sz="2800" b="1" u="sng" dirty="0" smtClean="0">
                <a:solidFill>
                  <a:srgbClr val="0000FF"/>
                </a:solidFill>
              </a:rPr>
              <a:t>Perfect One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dirty="0" smtClean="0">
                <a:solidFill>
                  <a:srgbClr val="002060"/>
                </a:solidFill>
              </a:rPr>
              <a:t>that </a:t>
            </a:r>
            <a:r>
              <a:rPr lang="en-US" sz="2800" b="1" i="1" u="sng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with the Bride</a:t>
            </a:r>
            <a:r>
              <a:rPr lang="en-US" sz="2800" b="1" i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rgbClr val="002060"/>
                </a:solidFill>
              </a:rPr>
              <a:t>will </a:t>
            </a:r>
            <a:r>
              <a:rPr lang="en-US" sz="2800" u="sng" dirty="0" smtClean="0">
                <a:solidFill>
                  <a:srgbClr val="002060"/>
                </a:solidFill>
              </a:rPr>
              <a:t>remain throu</a:t>
            </a:r>
            <a:r>
              <a:rPr lang="en-US" sz="2800" dirty="0" smtClean="0">
                <a:solidFill>
                  <a:srgbClr val="002060"/>
                </a:solidFill>
              </a:rPr>
              <a:t>g</a:t>
            </a:r>
            <a:r>
              <a:rPr lang="en-US" sz="2800" u="sng" dirty="0" smtClean="0">
                <a:solidFill>
                  <a:srgbClr val="002060"/>
                </a:solidFill>
              </a:rPr>
              <a:t>hout eternit</a:t>
            </a:r>
            <a:r>
              <a:rPr lang="en-US" sz="2800" dirty="0" smtClean="0">
                <a:solidFill>
                  <a:srgbClr val="002060"/>
                </a:solidFill>
              </a:rPr>
              <a:t>y.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CA" sz="2800" dirty="0">
              <a:solidFill>
                <a:srgbClr val="002060"/>
              </a:solidFill>
              <a:effectLst>
                <a:glow rad="63500">
                  <a:schemeClr val="bg2">
                    <a:lumMod val="40000"/>
                    <a:lumOff val="6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333" y="9525"/>
            <a:ext cx="9930215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Heifer? </a:t>
            </a:r>
            <a:r>
              <a:rPr lang="en-C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CA" sz="3200" dirty="0">
                <a:solidFill>
                  <a:srgbClr val="002060"/>
                </a:solidFill>
              </a:rPr>
              <a:t>C</a:t>
            </a:r>
            <a:r>
              <a:rPr lang="en-CA" sz="3200" dirty="0" smtClean="0">
                <a:solidFill>
                  <a:srgbClr val="002060"/>
                </a:solidFill>
              </a:rPr>
              <a:t>an it resemble -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Yahusha?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2877" y="2069304"/>
            <a:ext cx="11184530" cy="576775"/>
          </a:xfrm>
          <a:prstGeom prst="roundRect">
            <a:avLst/>
          </a:prstGeom>
          <a:noFill/>
          <a:ln w="7620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i="1" dirty="0">
                <a:solidFill>
                  <a:srgbClr val="0000FF"/>
                </a:solidFill>
              </a:rPr>
              <a:t>in which there is </a:t>
            </a:r>
            <a:r>
              <a:rPr lang="en-US" sz="2800" i="1" u="sng" dirty="0">
                <a:solidFill>
                  <a:srgbClr val="0000FF"/>
                </a:solidFill>
              </a:rPr>
              <a:t>no blemish</a:t>
            </a:r>
            <a:r>
              <a:rPr lang="en-US" sz="2800" i="1" dirty="0">
                <a:solidFill>
                  <a:srgbClr val="0000FF"/>
                </a:solidFill>
              </a:rPr>
              <a:t> and on which a yoke has never come</a:t>
            </a:r>
            <a:r>
              <a:rPr lang="en-US" sz="2800" i="1" dirty="0" smtClean="0">
                <a:solidFill>
                  <a:srgbClr val="0000FF"/>
                </a:solidFill>
              </a:rPr>
              <a:t>.’”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66724" y="5833378"/>
            <a:ext cx="11334751" cy="590549"/>
          </a:xfrm>
          <a:prstGeom prst="wedgeRoundRectCallout">
            <a:avLst>
              <a:gd name="adj1" fmla="val -40805"/>
              <a:gd name="adj2" fmla="val -11490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Parallel to </a:t>
            </a:r>
            <a:r>
              <a:rPr lang="en-CA" sz="3200" i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Exo 12:5 </a:t>
            </a:r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– The Perfect Passover Lamb (</a:t>
            </a:r>
            <a:r>
              <a:rPr lang="en-CA" sz="3200" dirty="0" smtClean="0">
                <a:solidFill>
                  <a:srgbClr val="0000FF"/>
                </a:solidFill>
              </a:rPr>
              <a:t>Yahusha?</a:t>
            </a:r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CA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11094101" y="3754390"/>
            <a:ext cx="914400" cy="914400"/>
          </a:xfrm>
          <a:prstGeom prst="irregularSeal1">
            <a:avLst/>
          </a:prstGeom>
          <a:solidFill>
            <a:srgbClr val="FF33CC"/>
          </a:solidFill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4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97971" y="6580402"/>
            <a:ext cx="39880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30" y="844731"/>
            <a:ext cx="11738610" cy="10793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en-US" sz="2800" dirty="0" smtClean="0">
                <a:solidFill>
                  <a:srgbClr val="FF33CC"/>
                </a:solidFill>
              </a:rPr>
              <a:t>Note: </a:t>
            </a:r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Red Heifer </a:t>
            </a:r>
            <a:r>
              <a:rPr lang="en-US" sz="2800" dirty="0" smtClean="0">
                <a:solidFill>
                  <a:srgbClr val="002060"/>
                </a:solidFill>
              </a:rPr>
              <a:t>must remain </a:t>
            </a:r>
            <a:r>
              <a:rPr lang="en-US" sz="2800" u="sng" dirty="0" smtClean="0">
                <a:solidFill>
                  <a:srgbClr val="002060"/>
                </a:solidFill>
              </a:rPr>
              <a:t>Flawless</a:t>
            </a:r>
            <a:r>
              <a:rPr lang="en-US" sz="2800" dirty="0">
                <a:solidFill>
                  <a:srgbClr val="002060"/>
                </a:solidFill>
              </a:rPr>
              <a:t>;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b="1" u="sng" dirty="0" smtClean="0">
                <a:solidFill>
                  <a:srgbClr val="002060"/>
                </a:solidFill>
              </a:rPr>
              <a:t>never forced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	</a:t>
            </a:r>
            <a:r>
              <a:rPr lang="en-US" sz="2800" i="1" dirty="0" smtClean="0">
                <a:solidFill>
                  <a:srgbClr val="FF0000"/>
                </a:solidFill>
              </a:rPr>
              <a:t>{</a:t>
            </a:r>
            <a:r>
              <a:rPr lang="en-US" sz="2800" i="1" u="sng" dirty="0" smtClean="0">
                <a:solidFill>
                  <a:srgbClr val="FF0000"/>
                </a:solidFill>
              </a:rPr>
              <a:t>coerced </a:t>
            </a:r>
            <a:r>
              <a:rPr lang="en-US" sz="2800" i="1" u="sng" dirty="0" smtClean="0">
                <a:solidFill>
                  <a:schemeClr val="bg1"/>
                </a:solidFill>
              </a:rPr>
              <a:t>nor</a:t>
            </a:r>
            <a:r>
              <a:rPr lang="en-US" sz="2800" i="1" u="sng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y</a:t>
            </a:r>
            <a:r>
              <a:rPr lang="en-US" sz="2800" i="1" u="sng" dirty="0" smtClean="0">
                <a:solidFill>
                  <a:srgbClr val="FF0000"/>
                </a:solidFill>
              </a:rPr>
              <a:t>oked</a:t>
            </a:r>
            <a:r>
              <a:rPr lang="en-US" sz="2800" i="1" dirty="0" smtClean="0">
                <a:solidFill>
                  <a:srgbClr val="FF0000"/>
                </a:solidFill>
              </a:rPr>
              <a:t>} </a:t>
            </a:r>
            <a:r>
              <a:rPr lang="en-US" sz="2800" dirty="0" smtClean="0">
                <a:solidFill>
                  <a:srgbClr val="002060"/>
                </a:solidFill>
              </a:rPr>
              <a:t>into works (</a:t>
            </a:r>
            <a:r>
              <a:rPr lang="en-US" sz="2800" i="1" dirty="0">
                <a:solidFill>
                  <a:srgbClr val="002060"/>
                </a:solidFill>
                <a:latin typeface="Candara Light" panose="020E0502030303020204" pitchFamily="34" charset="0"/>
              </a:rPr>
              <a:t>i</a:t>
            </a:r>
            <a:r>
              <a:rPr lang="en-US" sz="2800" i="1" dirty="0" smtClean="0">
                <a:solidFill>
                  <a:srgbClr val="002060"/>
                </a:solidFill>
                <a:latin typeface="Candara Light" panose="020E0502030303020204" pitchFamily="34" charset="0"/>
              </a:rPr>
              <a:t>nvoluntary </a:t>
            </a:r>
            <a:r>
              <a:rPr lang="en-US" sz="2800" i="1" dirty="0" err="1" smtClean="0">
                <a:solidFill>
                  <a:srgbClr val="002060"/>
                </a:solidFill>
                <a:latin typeface="Candara Light" panose="020E0502030303020204" pitchFamily="34" charset="0"/>
              </a:rPr>
              <a:t>labour</a:t>
            </a:r>
            <a:r>
              <a:rPr lang="en-US" sz="2800" i="1" dirty="0" smtClean="0">
                <a:solidFill>
                  <a:srgbClr val="002060"/>
                </a:solidFill>
                <a:latin typeface="Candara Light" panose="020E0502030303020204" pitchFamily="34" charset="0"/>
              </a:rPr>
              <a:t>/</a:t>
            </a:r>
            <a:r>
              <a:rPr lang="en-US" sz="2800" b="1" i="1" u="sng" dirty="0" smtClean="0">
                <a:solidFill>
                  <a:srgbClr val="FF0000"/>
                </a:solidFill>
                <a:latin typeface="Candara Light" panose="020E0502030303020204" pitchFamily="34" charset="0"/>
              </a:rPr>
              <a:t>traditions of man</a:t>
            </a:r>
            <a:r>
              <a:rPr lang="en-US" sz="2800" dirty="0" smtClean="0">
                <a:solidFill>
                  <a:srgbClr val="002060"/>
                </a:solidFill>
              </a:rPr>
              <a:t>). 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873" y="145919"/>
            <a:ext cx="11162923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Again</a:t>
            </a:r>
            <a:r>
              <a:rPr lang="en-C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- The 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Heifer? </a:t>
            </a:r>
            <a:r>
              <a:rPr lang="en-C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CA" sz="3200" dirty="0" smtClean="0">
                <a:solidFill>
                  <a:srgbClr val="002060"/>
                </a:solidFill>
              </a:rPr>
              <a:t>Does it resemble -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Yahusha?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40030" y="2583170"/>
            <a:ext cx="8085364" cy="4122430"/>
          </a:xfrm>
          <a:prstGeom prst="wedgeRoundRectCallout">
            <a:avLst>
              <a:gd name="adj1" fmla="val -27211"/>
              <a:gd name="adj2" fmla="val -6927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762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i="1" dirty="0" smtClean="0">
                <a:ln w="28575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33CC"/>
                </a:solidFill>
                <a:latin typeface="Arial Black" panose="020B0A04020102020204" pitchFamily="34" charset="0"/>
              </a:rPr>
              <a:t>RECALL</a:t>
            </a:r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 - 40 days Ha Satan imposed his evil Temptations upon </a:t>
            </a:r>
            <a:r>
              <a:rPr lang="en-CA" sz="3200" dirty="0" smtClean="0">
                <a:solidFill>
                  <a:srgbClr val="0000FF"/>
                </a:solidFill>
              </a:rPr>
              <a:t>Yahusha,</a:t>
            </a:r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					</a:t>
            </a:r>
            <a:r>
              <a:rPr lang="en-CA" sz="3200" u="sng" dirty="0" smtClean="0">
                <a:ln w="19050">
                  <a:solidFill>
                    <a:srgbClr val="00FF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AND FAILED</a:t>
            </a: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! </a:t>
            </a: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		Yes </a:t>
            </a: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Yahusha</a:t>
            </a: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remained - 						</a:t>
            </a:r>
            <a:r>
              <a:rPr lang="en-CA" sz="3200" u="sng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PERFECT</a:t>
            </a: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- </a:t>
            </a:r>
            <a:r>
              <a:rPr lang="en-CA" sz="3200" u="sng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FLAWLESS</a:t>
            </a:r>
            <a: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  <a:br>
              <a:rPr lang="en-CA" sz="3200" dirty="0" smtClean="0">
                <a:ln w="19050">
                  <a:solidFill>
                    <a:srgbClr val="00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Mar 1:13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He was there in the wilderness forty days, tried by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Satan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and was with the wild beasts.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And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messengers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attended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Him.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51" y="4427220"/>
            <a:ext cx="2186940" cy="2354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51" y="2066925"/>
            <a:ext cx="2203514" cy="229362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10800000">
            <a:off x="6943724" y="2118654"/>
            <a:ext cx="2346425" cy="4663139"/>
          </a:xfrm>
          <a:prstGeom prst="rightBrace">
            <a:avLst>
              <a:gd name="adj1" fmla="val 32818"/>
              <a:gd name="adj2" fmla="val 38469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12" descr="C:\Users\Rae\Desktop\Art on Desktop\white man clip art\yellow-blue smiley faces\Smiley Face  jpe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36" y="3946892"/>
            <a:ext cx="1297825" cy="17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97971" y="6580402"/>
            <a:ext cx="39880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23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695" y="1019531"/>
            <a:ext cx="11738610" cy="2085619"/>
          </a:xfrm>
          <a:prstGeom prst="rect">
            <a:avLst/>
          </a:prstGeom>
          <a:solidFill>
            <a:schemeClr val="tx1">
              <a:lumMod val="95000"/>
            </a:schemeClr>
          </a:solidFill>
          <a:ln w="762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slope"/>
            </a:sp3d>
          </a:bodyPr>
          <a:lstStyle/>
          <a:p>
            <a:pPr lvl="0"/>
            <a:r>
              <a:rPr lang="en-C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Heifer - </a:t>
            </a:r>
            <a:r>
              <a:rPr lang="en-US" sz="2800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MUST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have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							</a:t>
            </a:r>
            <a:r>
              <a:rPr lang="en-US" sz="4400" b="1" u="sng" dirty="0">
                <a:solidFill>
                  <a:prstClr val="black"/>
                </a:solidFill>
                <a:effectLst>
                  <a:glow rad="63500">
                    <a:srgbClr val="9D360E">
                      <a:lumMod val="40000"/>
                      <a:lumOff val="60000"/>
                    </a:srgbClr>
                  </a:glow>
                </a:effectLst>
              </a:rPr>
              <a:t>VOLUNTARILY</a:t>
            </a:r>
            <a:r>
              <a:rPr lang="en-US" sz="2800" dirty="0">
                <a:solidFill>
                  <a:srgbClr val="002060"/>
                </a:solidFill>
                <a:effectLst>
                  <a:glow rad="63500">
                    <a:srgbClr val="9D360E">
                      <a:lumMod val="40000"/>
                      <a:lumOff val="60000"/>
                    </a:srgbClr>
                  </a:glow>
                </a:effectLst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</a:rPr>
              <a:t>laid up its life – </a:t>
            </a:r>
          </a:p>
          <a:p>
            <a:pPr lvl="0"/>
            <a:r>
              <a:rPr lang="en-US" sz="2800" dirty="0">
                <a:solidFill>
                  <a:srgbClr val="002060"/>
                </a:solidFill>
                <a:effectLst/>
              </a:rPr>
              <a:t>				for the purpose of removing sin from mankind.   </a:t>
            </a:r>
            <a:endParaRPr lang="en-CA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876" y="290684"/>
            <a:ext cx="8382548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 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</a:t>
            </a:r>
            <a:r>
              <a:rPr lang="en-CA" sz="32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Heifer</a:t>
            </a:r>
            <a:r>
              <a:rPr lang="en-CA" sz="3200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CA" sz="3200" dirty="0" smtClean="0">
                <a:solidFill>
                  <a:srgbClr val="002060"/>
                </a:solidFill>
              </a:rPr>
              <a:t> - 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Characteristic!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6362" y="3329789"/>
            <a:ext cx="10904434" cy="1537486"/>
          </a:xfrm>
          <a:prstGeom prst="roundRect">
            <a:avLst/>
          </a:prstGeom>
          <a:noFill/>
          <a:ln w="7620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John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10:15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even as the Father knows Me, and I know the Father.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				</a:t>
            </a:r>
            <a:r>
              <a:rPr lang="en-US" sz="4800" b="1" dirty="0" smtClean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Footlight MT Light" panose="0204060206030A020304" pitchFamily="18" charset="0"/>
              </a:rPr>
              <a:t>And </a:t>
            </a:r>
            <a:r>
              <a:rPr lang="en-US" sz="4800" b="1" u="sng" dirty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00FF99"/>
                  </a:glow>
                </a:effectLst>
                <a:latin typeface="Footlight MT Light" panose="0204060206030A020304" pitchFamily="18" charset="0"/>
              </a:rPr>
              <a:t>I</a:t>
            </a:r>
            <a:r>
              <a:rPr lang="en-US" sz="4800" b="1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Footlight MT Light" panose="0204060206030A020304" pitchFamily="18" charset="0"/>
              </a:rPr>
              <a:t> lay down My life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the sheep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6362" y="5091915"/>
            <a:ext cx="10904434" cy="148848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John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10:17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“Because of this the Father loves Me,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because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			</a:t>
            </a:r>
            <a:r>
              <a:rPr lang="en-US" sz="4800" b="1" u="sng" dirty="0" smtClean="0">
                <a:ln w="28575">
                  <a:solidFill>
                    <a:srgbClr val="0000FF"/>
                  </a:solidFill>
                </a:ln>
                <a:solidFill>
                  <a:srgbClr val="FFFF00"/>
                </a:solidFill>
                <a:effectLst>
                  <a:glow rad="127000">
                    <a:srgbClr val="00FF99"/>
                  </a:glow>
                </a:effectLst>
                <a:latin typeface="Footlight MT Light" panose="0204060206030A020304" pitchFamily="18" charset="0"/>
              </a:rPr>
              <a:t>I</a:t>
            </a:r>
            <a:r>
              <a:rPr lang="en-US" sz="4800" b="1" dirty="0" smtClean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Footlight MT Light" panose="0204060206030A020304" pitchFamily="18" charset="0"/>
              </a:rPr>
              <a:t> </a:t>
            </a:r>
            <a:r>
              <a:rPr lang="en-US" sz="4800" b="1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Footlight MT Light" panose="0204060206030A020304" pitchFamily="18" charset="0"/>
              </a:rPr>
              <a:t>lay down My life,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order to receive it again. 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 rot="20592561">
            <a:off x="7450828" y="634113"/>
            <a:ext cx="3999074" cy="720962"/>
          </a:xfrm>
          <a:prstGeom prst="wedgeRoundRectCallout">
            <a:avLst>
              <a:gd name="adj1" fmla="val -59357"/>
              <a:gd name="adj2" fmla="val 27518"/>
              <a:gd name="adj3" fmla="val 16667"/>
            </a:avLst>
          </a:prstGeom>
          <a:solidFill>
            <a:schemeClr val="tx1">
              <a:lumMod val="85000"/>
            </a:schemeClr>
          </a:solidFill>
          <a:ln w="57150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Yahusha?</a:t>
            </a:r>
            <a:endParaRPr lang="en-CA" sz="4800" dirty="0">
              <a:ln w="19050">
                <a:solidFill>
                  <a:srgbClr val="FF33CC"/>
                </a:solidFill>
              </a:ln>
            </a:endParaRPr>
          </a:p>
        </p:txBody>
      </p:sp>
      <p:pic>
        <p:nvPicPr>
          <p:cNvPr id="9" name="Picture 10" descr="C:\Users\Rae\Desktop\Art on Desktop\white man clip art\mark check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002" y="3483787"/>
            <a:ext cx="1203575" cy="11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Rae\Desktop\Art on Desktop\white man clip art\mark check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798" y="4931030"/>
            <a:ext cx="1203575" cy="11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93196" y="6580402"/>
            <a:ext cx="39880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24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591" y="1016842"/>
            <a:ext cx="11442818" cy="541008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dirty="0" smtClean="0">
              <a:solidFill>
                <a:srgbClr val="0000FF"/>
              </a:solidFill>
            </a:endParaRPr>
          </a:p>
          <a:p>
            <a:r>
              <a:rPr lang="en-CA" sz="2800" dirty="0" smtClean="0">
                <a:solidFill>
                  <a:srgbClr val="0000FF"/>
                </a:solidFill>
              </a:rPr>
              <a:t>Yahusha</a:t>
            </a:r>
            <a:r>
              <a:rPr lang="en-CA" sz="2800" dirty="0" smtClean="0">
                <a:solidFill>
                  <a:srgbClr val="002060"/>
                </a:solidFill>
              </a:rPr>
              <a:t> never was “</a:t>
            </a:r>
            <a:r>
              <a:rPr lang="en-CA" sz="2800" b="1" i="1" dirty="0" smtClean="0">
                <a:solidFill>
                  <a:srgbClr val="002060"/>
                </a:solidFill>
              </a:rPr>
              <a:t>yoked</a:t>
            </a:r>
            <a:r>
              <a:rPr lang="en-CA" sz="2800" dirty="0" smtClean="0">
                <a:solidFill>
                  <a:srgbClr val="002060"/>
                </a:solidFill>
              </a:rPr>
              <a:t>” by another individual into offering His life for the salvation of mankind.  </a:t>
            </a:r>
            <a:r>
              <a:rPr lang="en-CA" sz="2800" dirty="0">
                <a:solidFill>
                  <a:srgbClr val="002060"/>
                </a:solidFill>
              </a:rPr>
              <a:t>It was always, a </a:t>
            </a:r>
            <a:r>
              <a:rPr lang="en-CA" sz="2800" u="sng" dirty="0">
                <a:solidFill>
                  <a:srgbClr val="002060"/>
                </a:solidFill>
              </a:rPr>
              <a:t>volunteered </a:t>
            </a:r>
            <a:r>
              <a:rPr lang="en-CA" sz="2800" dirty="0">
                <a:solidFill>
                  <a:srgbClr val="002060"/>
                </a:solidFill>
              </a:rPr>
              <a:t>p</a:t>
            </a:r>
            <a:r>
              <a:rPr lang="en-CA" sz="2800" u="sng" dirty="0">
                <a:solidFill>
                  <a:srgbClr val="002060"/>
                </a:solidFill>
              </a:rPr>
              <a:t>ersonal offerin</a:t>
            </a:r>
            <a:r>
              <a:rPr lang="en-CA" sz="2800" dirty="0">
                <a:solidFill>
                  <a:srgbClr val="002060"/>
                </a:solidFill>
              </a:rPr>
              <a:t>g of His own choice</a:t>
            </a:r>
            <a:r>
              <a:rPr lang="en-CA" sz="2800" dirty="0" smtClean="0">
                <a:solidFill>
                  <a:srgbClr val="002060"/>
                </a:solidFill>
              </a:rPr>
              <a:t>. He was </a:t>
            </a:r>
            <a:r>
              <a:rPr lang="en-CA" sz="2800" b="1" i="1" u="sng" dirty="0" smtClean="0">
                <a:solidFill>
                  <a:srgbClr val="002060"/>
                </a:solidFill>
              </a:rPr>
              <a:t>never</a:t>
            </a:r>
            <a:r>
              <a:rPr lang="en-CA" sz="2800" dirty="0" smtClean="0">
                <a:solidFill>
                  <a:srgbClr val="002060"/>
                </a:solidFill>
              </a:rPr>
              <a:t> “</a:t>
            </a:r>
            <a:r>
              <a:rPr lang="en-CA" sz="2800" b="1" i="1" dirty="0" smtClean="0">
                <a:solidFill>
                  <a:srgbClr val="002060"/>
                </a:solidFill>
              </a:rPr>
              <a:t>yoked</a:t>
            </a:r>
            <a:r>
              <a:rPr lang="en-CA" sz="2800" dirty="0" smtClean="0">
                <a:solidFill>
                  <a:srgbClr val="002060"/>
                </a:solidFill>
              </a:rPr>
              <a:t>”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(SNARED) </a:t>
            </a:r>
            <a:r>
              <a:rPr lang="en-CA" sz="2800" dirty="0" smtClean="0">
                <a:solidFill>
                  <a:srgbClr val="002060"/>
                </a:solidFill>
              </a:rPr>
              <a:t>into 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BURDEN OF HUMAN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(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Sanhedrin)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DOGMATIC DECEPTIONS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!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</a:br>
            <a:r>
              <a:rPr lang="en-CA" sz="10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CA" sz="1200" dirty="0" smtClean="0">
                <a:solidFill>
                  <a:srgbClr val="002060"/>
                </a:solidFill>
              </a:rPr>
              <a:t/>
            </a:r>
            <a:br>
              <a:rPr lang="en-CA" sz="12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1 John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3:16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By this we have known love, because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				 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He </a:t>
            </a:r>
            <a:r>
              <a:rPr lang="en-US" sz="2800" b="1" i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laid down His life for us.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			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we ought to lay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down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our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lives for the brothers. </a:t>
            </a:r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CA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CA" sz="2800" dirty="0" smtClean="0">
                <a:solidFill>
                  <a:srgbClr val="002060"/>
                </a:solidFill>
              </a:rPr>
              <a:t>No, the statute of “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no yoke</a:t>
            </a:r>
            <a:r>
              <a:rPr lang="en-CA" sz="2800" dirty="0" smtClean="0">
                <a:solidFill>
                  <a:srgbClr val="002060"/>
                </a:solidFill>
              </a:rPr>
              <a:t>” does </a:t>
            </a:r>
            <a:r>
              <a:rPr lang="en-CA" sz="2800" b="1" u="sng" dirty="0" smtClean="0">
                <a:solidFill>
                  <a:srgbClr val="002060"/>
                </a:solidFill>
              </a:rPr>
              <a:t>not</a:t>
            </a:r>
            <a:r>
              <a:rPr lang="en-CA" sz="2800" dirty="0" smtClean="0">
                <a:solidFill>
                  <a:srgbClr val="002060"/>
                </a:solidFill>
              </a:rPr>
              <a:t> eliminate, but </a:t>
            </a:r>
            <a:r>
              <a:rPr lang="en-CA" sz="2800" b="1" u="sng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Comic Sans MS" panose="030F0702030302020204" pitchFamily="66" charset="0"/>
              </a:rPr>
              <a:t>effectivel</a:t>
            </a:r>
            <a:r>
              <a:rPr lang="en-CA" sz="2800" b="1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Comic Sans MS" panose="030F0702030302020204" pitchFamily="66" charset="0"/>
              </a:rPr>
              <a:t>y</a:t>
            </a:r>
            <a:r>
              <a:rPr lang="en-CA" sz="2800" b="1" u="sng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CA" sz="2800" b="1" u="sng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Comic Sans MS" panose="030F0702030302020204" pitchFamily="66" charset="0"/>
              </a:rPr>
              <a:t>ualifies</a:t>
            </a:r>
            <a:r>
              <a:rPr lang="en-CA" sz="2800" u="sng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</a:rPr>
              <a:t> </a:t>
            </a:r>
            <a:r>
              <a:rPr lang="en-CA" sz="2800" b="1" u="sng" dirty="0" smtClean="0">
                <a:ln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Comic Sans MS" panose="030F0702030302020204" pitchFamily="66" charset="0"/>
              </a:rPr>
              <a:t>Yahusha</a:t>
            </a:r>
            <a:r>
              <a:rPr lang="en-CA" sz="2800" b="1" dirty="0" smtClean="0">
                <a:solidFill>
                  <a:srgbClr val="9933FF"/>
                </a:solidFill>
                <a:latin typeface="Comic Sans MS" panose="030F0702030302020204" pitchFamily="66" charset="0"/>
              </a:rPr>
              <a:t>, </a:t>
            </a:r>
            <a:r>
              <a:rPr lang="en-CA" sz="2800" dirty="0" smtClean="0">
                <a:solidFill>
                  <a:srgbClr val="002060"/>
                </a:solidFill>
              </a:rPr>
              <a:t>as </a:t>
            </a:r>
            <a:r>
              <a:rPr lang="en-CA" sz="2800" u="sng" dirty="0" smtClean="0">
                <a:solidFill>
                  <a:srgbClr val="002060"/>
                </a:solidFill>
              </a:rPr>
              <a:t>the candidate</a:t>
            </a:r>
            <a:r>
              <a:rPr lang="en-CA" sz="2800" dirty="0" smtClean="0">
                <a:solidFill>
                  <a:srgbClr val="002060"/>
                </a:solidFill>
              </a:rPr>
              <a:t> for the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Red Heifer </a:t>
            </a:r>
            <a:r>
              <a:rPr lang="en-CA" sz="2800" b="1" i="1" dirty="0" smtClean="0">
                <a:solidFill>
                  <a:srgbClr val="0000FF"/>
                </a:solidFill>
              </a:rPr>
              <a:t>antitype</a:t>
            </a:r>
            <a:r>
              <a:rPr lang="en-CA" sz="2800" dirty="0" smtClean="0">
                <a:solidFill>
                  <a:srgbClr val="0000FF"/>
                </a:solidFill>
              </a:rPr>
              <a:t>.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352" y="268795"/>
            <a:ext cx="11694350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 smtClean="0">
                <a:solidFill>
                  <a:srgbClr val="002060"/>
                </a:solidFill>
                <a:latin typeface="+mj-lt"/>
              </a:rPr>
              <a:t>Will the </a:t>
            </a:r>
            <a:r>
              <a:rPr lang="en-CA" sz="32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+mj-lt"/>
              </a:rPr>
              <a:t>Red Heifer </a:t>
            </a:r>
            <a:r>
              <a:rPr lang="en-CA" sz="3200" b="1" i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+mj-lt"/>
              </a:rPr>
              <a:t>Yoke</a:t>
            </a:r>
            <a:r>
              <a:rPr lang="en-CA" sz="3200" dirty="0" smtClean="0">
                <a:solidFill>
                  <a:srgbClr val="002060"/>
                </a:solidFill>
                <a:latin typeface="+mj-lt"/>
              </a:rPr>
              <a:t> qualification eliminate -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Yahusha?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26606" y="6580402"/>
            <a:ext cx="36539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25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8732" y="295276"/>
            <a:ext cx="11713296" cy="6285126"/>
          </a:xfrm>
          <a:prstGeom prst="ellipse">
            <a:avLst/>
          </a:prstGeom>
          <a:solidFill>
            <a:schemeClr val="tx1">
              <a:lumMod val="65000"/>
            </a:schemeClr>
          </a:solidFill>
          <a:ln w="762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Having experience on a ranch, when a bovine is treated extraordinarily well, for some reason that animal willingly without reservation or resistance, will follow its leader.</a:t>
            </a:r>
            <a:b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</a:br>
            <a:r>
              <a:rPr lang="en-CA" sz="10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chemeClr val="bg1"/>
                </a:solidFill>
              </a:rPr>
              <a:t>Question: </a:t>
            </a:r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Did Yahusha </a:t>
            </a:r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also</a:t>
            </a:r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chemeClr val="bg1"/>
                </a:solidFill>
              </a:rPr>
              <a:t>voluntarily</a:t>
            </a:r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 give up His life for mankind </a:t>
            </a:r>
            <a:r>
              <a:rPr lang="en-CA" sz="28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  <a:effectLst>
                  <a:glow rad="127000">
                    <a:srgbClr val="00FF99"/>
                  </a:glow>
                </a:effectLst>
              </a:rPr>
              <a:t>without resistance?</a:t>
            </a:r>
          </a:p>
          <a:p>
            <a:pPr algn="ctr"/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Acts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8:32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the passage of the Scripture which he was reading was this, “He was led as a sheep to slaughter, and like a lamb silent before its shearer, 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so He o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</a:t>
            </a:r>
            <a:r>
              <a:rPr lang="en-US" sz="2800" b="1" u="sng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ened not His mouth</a:t>
            </a:r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.”</a:t>
            </a:r>
            <a:r>
              <a:rPr lang="en-CA" sz="2800" b="1" i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CA" sz="2800" b="1" i="1" dirty="0">
              <a:ln>
                <a:solidFill>
                  <a:schemeClr val="bg1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10807" y="6580402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26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863124"/>
            <a:ext cx="11442818" cy="57172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sz="2800" dirty="0" smtClean="0">
                <a:solidFill>
                  <a:srgbClr val="002060"/>
                </a:solidFill>
              </a:rPr>
              <a:t>Are we correct in stating that the Pharisees and Sadducees forcefully tortured </a:t>
            </a:r>
            <a:r>
              <a:rPr lang="en-CA" sz="2800" dirty="0" smtClean="0">
                <a:solidFill>
                  <a:srgbClr val="0000FF"/>
                </a:solidFill>
              </a:rPr>
              <a:t>Yahusha</a:t>
            </a:r>
            <a:r>
              <a:rPr lang="en-CA" sz="2800" dirty="0" smtClean="0">
                <a:solidFill>
                  <a:srgbClr val="002060"/>
                </a:solidFill>
              </a:rPr>
              <a:t> before taking His life?  </a:t>
            </a:r>
            <a:r>
              <a:rPr lang="en-CA" sz="2800" dirty="0" smtClean="0">
                <a:solidFill>
                  <a:srgbClr val="CC3300"/>
                </a:solidFill>
              </a:rPr>
              <a:t>Yes? … and no?!</a:t>
            </a:r>
            <a:endParaRPr lang="en-CA" sz="2800" dirty="0" smtClean="0">
              <a:solidFill>
                <a:srgbClr val="002060"/>
              </a:solidFill>
            </a:endParaRPr>
          </a:p>
          <a:p>
            <a:endParaRPr lang="en-CA" sz="2800" dirty="0">
              <a:solidFill>
                <a:srgbClr val="002060"/>
              </a:solidFill>
            </a:endParaRPr>
          </a:p>
          <a:p>
            <a:r>
              <a:rPr lang="en-CA" sz="2800" dirty="0" smtClean="0">
                <a:solidFill>
                  <a:srgbClr val="002060"/>
                </a:solidFill>
              </a:rPr>
              <a:t>Yes, they carried out their evil intentions! However it was only that </a:t>
            </a:r>
            <a:r>
              <a:rPr lang="en-CA" sz="2800" b="1" u="sng" dirty="0" smtClean="0">
                <a:solidFill>
                  <a:srgbClr val="9933FF"/>
                </a:solidFill>
              </a:rPr>
              <a:t>Yahusha allowed it</a:t>
            </a:r>
            <a:r>
              <a:rPr lang="en-CA" sz="2800" b="1" dirty="0" smtClean="0">
                <a:solidFill>
                  <a:srgbClr val="9933FF"/>
                </a:solidFill>
              </a:rPr>
              <a:t> </a:t>
            </a:r>
            <a:r>
              <a:rPr lang="en-CA" sz="2800" dirty="0" smtClean="0">
                <a:solidFill>
                  <a:srgbClr val="002060"/>
                </a:solidFill>
              </a:rPr>
              <a:t>to happen that they were able to crucify Him.</a:t>
            </a:r>
          </a:p>
          <a:p>
            <a:endParaRPr lang="en-CA" sz="2800" dirty="0">
              <a:solidFill>
                <a:srgbClr val="002060"/>
              </a:solidFill>
            </a:endParaRPr>
          </a:p>
          <a:p>
            <a:r>
              <a:rPr lang="en-CA" sz="2800" dirty="0" smtClean="0">
                <a:solidFill>
                  <a:srgbClr val="002060"/>
                </a:solidFill>
              </a:rPr>
              <a:t>We would do good to remember John’s recordings. </a:t>
            </a:r>
          </a:p>
          <a:p>
            <a:endParaRPr lang="en-CA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John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18:6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When, therefore, </a:t>
            </a:r>
            <a:r>
              <a:rPr lang="en-US" sz="2800" b="1" dirty="0">
                <a:solidFill>
                  <a:srgbClr val="9933FF"/>
                </a:solidFill>
              </a:rPr>
              <a:t>He said to them, “</a:t>
            </a:r>
            <a:r>
              <a:rPr lang="en-US" sz="2800" b="1" u="sng" dirty="0">
                <a:solidFill>
                  <a:srgbClr val="9933FF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I am</a:t>
            </a:r>
            <a:r>
              <a:rPr lang="en-US" sz="2800" b="1" dirty="0">
                <a:solidFill>
                  <a:srgbClr val="9933FF"/>
                </a:solidFill>
              </a:rPr>
              <a:t>,” </a:t>
            </a:r>
            <a:r>
              <a:rPr lang="en-US" sz="2800" b="1" dirty="0" smtClean="0">
                <a:solidFill>
                  <a:srgbClr val="9933FF"/>
                </a:solidFill>
              </a:rPr>
              <a:t/>
            </a:r>
            <a:br>
              <a:rPr lang="en-US" sz="2800" b="1" dirty="0" smtClean="0">
                <a:solidFill>
                  <a:srgbClr val="9933FF"/>
                </a:solidFill>
              </a:rPr>
            </a:br>
            <a:r>
              <a:rPr lang="en-US" sz="2800" b="1" dirty="0" smtClean="0">
                <a:solidFill>
                  <a:srgbClr val="9933FF"/>
                </a:solidFill>
              </a:rPr>
              <a:t>               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they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drew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back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fell to the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round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n-US" sz="2800" b="1" u="sng" dirty="0">
              <a:ln>
                <a:solidFill>
                  <a:srgbClr val="0000FF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          Simply by voice, in identifying Himself as </a:t>
            </a:r>
            <a:r>
              <a:rPr lang="en-US" sz="2800" u="sng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Yahusha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, </a:t>
            </a:r>
            <a:b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</a:b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                </a:t>
            </a:r>
            <a:r>
              <a:rPr lang="en-US" sz="2800" u="sng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the earthl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y</a:t>
            </a:r>
            <a:r>
              <a:rPr lang="en-US" sz="2800" u="sng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 men hit the dirt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933FF"/>
                </a:solidFill>
              </a:rPr>
              <a:t>.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</a:rPr>
              <a:t>(See John 19:10,11 also.)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</a:rPr>
              <a:t> 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dirty="0" smtClean="0">
                <a:solidFill>
                  <a:srgbClr val="002060"/>
                </a:solidFill>
                <a:latin typeface="+mj-lt"/>
              </a:rPr>
              <a:t>Do we blame the earthly powers?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Rae\Desktop\yellow face clap cl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779" y="4687888"/>
            <a:ext cx="2517259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9355668" y="3147485"/>
            <a:ext cx="2734732" cy="2499783"/>
          </a:xfrm>
          <a:prstGeom prst="wedgeRoundRectCallout">
            <a:avLst>
              <a:gd name="adj1" fmla="val -77974"/>
              <a:gd name="adj2" fmla="val 2388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rgbClr val="008080"/>
                </a:solidFill>
              </a:rPr>
              <a:t>The rabble men had zero power over </a:t>
            </a:r>
            <a:r>
              <a:rPr lang="en-CA" sz="2400" dirty="0" smtClean="0">
                <a:solidFill>
                  <a:srgbClr val="0000FF"/>
                </a:solidFill>
              </a:rPr>
              <a:t>Yahusha!</a:t>
            </a:r>
            <a:r>
              <a:rPr lang="en-CA" sz="2400" dirty="0" smtClean="0">
                <a:solidFill>
                  <a:srgbClr val="008080"/>
                </a:solidFill>
              </a:rPr>
              <a:t> His </a:t>
            </a:r>
            <a:r>
              <a:rPr lang="en-CA" sz="2400" b="1" dirty="0" smtClean="0">
                <a:ln w="28575">
                  <a:solidFill>
                    <a:srgbClr val="FF33CC"/>
                  </a:solidFill>
                </a:ln>
                <a:solidFill>
                  <a:srgbClr val="00FFFF"/>
                </a:solidFill>
                <a:latin typeface="Comic Sans MS" panose="030F0702030302020204" pitchFamily="66" charset="0"/>
              </a:rPr>
              <a:t>SACRIFICE</a:t>
            </a:r>
            <a:r>
              <a:rPr lang="en-CA" sz="2400" dirty="0" smtClean="0">
                <a:solidFill>
                  <a:srgbClr val="008080"/>
                </a:solidFill>
              </a:rPr>
              <a:t> was fully volunteered!</a:t>
            </a:r>
            <a:endParaRPr lang="en-CA" sz="2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928894" y="6580402"/>
            <a:ext cx="263106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27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 b="177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ounded Rectangle 1"/>
          <p:cNvSpPr/>
          <p:nvPr/>
        </p:nvSpPr>
        <p:spPr>
          <a:xfrm>
            <a:off x="8691510" y="1762812"/>
            <a:ext cx="3359085" cy="4666761"/>
          </a:xfrm>
          <a:prstGeom prst="round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i="1" dirty="0" smtClean="0">
                <a:solidFill>
                  <a:srgbClr val="00FFFF"/>
                </a:solidFill>
              </a:rPr>
              <a:t>Next: </a:t>
            </a:r>
            <a:r>
              <a:rPr lang="en-CA" sz="3600" dirty="0" smtClean="0"/>
              <a:t/>
            </a:r>
            <a:br>
              <a:rPr lang="en-CA" sz="3600" dirty="0" smtClean="0"/>
            </a:br>
            <a:r>
              <a:rPr lang="en-CA" sz="3600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rgbClr val="00FF00"/>
                  </a:glow>
                </a:effectLst>
              </a:rPr>
              <a:t>The</a:t>
            </a:r>
            <a:r>
              <a:rPr lang="en-CA" sz="3600" dirty="0" smtClean="0">
                <a:effectLst>
                  <a:glow rad="88900">
                    <a:srgbClr val="00FF00"/>
                  </a:glow>
                </a:effectLst>
              </a:rPr>
              <a:t> </a:t>
            </a:r>
            <a:r>
              <a:rPr lang="en-CA" sz="36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“Camp Relationship” </a:t>
            </a:r>
            <a:r>
              <a:rPr lang="en-CA" sz="3600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rgbClr val="00FF00"/>
                  </a:glow>
                </a:effectLst>
              </a:rPr>
              <a:t>qualification.</a:t>
            </a:r>
            <a:r>
              <a:rPr lang="en-CA" sz="3600" dirty="0" smtClean="0">
                <a:effectLst>
                  <a:glow rad="88900">
                    <a:srgbClr val="00FF00"/>
                  </a:glow>
                </a:effectLst>
              </a:rPr>
              <a:t> </a:t>
            </a:r>
            <a:r>
              <a:rPr lang="en-CA" sz="3600" dirty="0" smtClean="0"/>
              <a:t/>
            </a:r>
            <a:br>
              <a:rPr lang="en-CA" sz="3600" dirty="0" smtClean="0"/>
            </a:br>
            <a:endParaRPr lang="en-CA" sz="3600" dirty="0" smtClean="0"/>
          </a:p>
          <a:p>
            <a:pPr algn="ctr"/>
            <a:r>
              <a:rPr lang="en-CA" sz="3600" b="1" i="1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Where does Yahusha stand? </a:t>
            </a:r>
            <a:endParaRPr lang="en-CA" sz="3600" b="1" i="1" dirty="0">
              <a:ln>
                <a:solidFill>
                  <a:srgbClr val="0000FF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10807" y="6580402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rgbClr val="00FFFF"/>
                </a:solidFill>
              </a:rPr>
              <a:t>28</a:t>
            </a:fld>
            <a:endParaRPr lang="en-US" sz="1100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94756"/>
            <a:ext cx="11442818" cy="58624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19:3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‘And you shall give it to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Elʽazar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the priest, and he shall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							bring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it </a:t>
            </a:r>
            <a:r>
              <a:rPr lang="en-US" sz="2800" b="1" i="1" u="sng" dirty="0">
                <a:ln>
                  <a:solidFill>
                    <a:schemeClr val="bg1"/>
                  </a:solidFill>
                </a:ln>
                <a:solidFill>
                  <a:srgbClr val="FF33CC"/>
                </a:solidFill>
              </a:rPr>
              <a:t>outside the cam</a:t>
            </a:r>
            <a:r>
              <a:rPr lang="en-US" sz="2800" b="1" i="1" dirty="0">
                <a:ln>
                  <a:solidFill>
                    <a:schemeClr val="bg1"/>
                  </a:solidFill>
                </a:ln>
                <a:solidFill>
                  <a:srgbClr val="FF33CC"/>
                </a:solidFill>
              </a:rPr>
              <a:t>p, </a:t>
            </a:r>
            <a:r>
              <a:rPr lang="en-US" sz="2800" b="1" i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b="1" i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b="1" i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				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b="1" i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shall slaughter it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before him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14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El’azar</a:t>
            </a:r>
            <a:r>
              <a:rPr lang="en-US" sz="2800" dirty="0" smtClean="0">
                <a:solidFill>
                  <a:srgbClr val="002060"/>
                </a:solidFill>
              </a:rPr>
              <a:t>, the “prince of priests” (or chief priest – </a:t>
            </a:r>
            <a:r>
              <a:rPr lang="en-US" sz="2800" dirty="0" smtClean="0">
                <a:solidFill>
                  <a:srgbClr val="00B050"/>
                </a:solidFill>
              </a:rPr>
              <a:t>Num 3:32</a:t>
            </a:r>
            <a:r>
              <a:rPr lang="en-US" sz="2800" dirty="0" smtClean="0">
                <a:solidFill>
                  <a:srgbClr val="002060"/>
                </a:solidFill>
              </a:rPr>
              <a:t>) was to take the </a:t>
            </a:r>
            <a:r>
              <a:rPr lang="en-US" sz="2800" dirty="0" smtClean="0">
                <a:solidFill>
                  <a:srgbClr val="FF0000"/>
                </a:solidFill>
              </a:rPr>
              <a:t>red heifer </a:t>
            </a:r>
            <a:r>
              <a:rPr lang="en-US" sz="2800" b="1" u="sng" dirty="0" smtClean="0">
                <a:solidFill>
                  <a:srgbClr val="002060"/>
                </a:solidFill>
              </a:rPr>
              <a:t>outside the cam</a:t>
            </a:r>
            <a:r>
              <a:rPr lang="en-US" sz="2800" b="1" dirty="0" smtClean="0">
                <a:solidFill>
                  <a:srgbClr val="002060"/>
                </a:solidFill>
              </a:rPr>
              <a:t>p </a:t>
            </a:r>
            <a:r>
              <a:rPr lang="en-US" sz="2800" dirty="0" smtClean="0">
                <a:solidFill>
                  <a:srgbClr val="002060"/>
                </a:solidFill>
              </a:rPr>
              <a:t>to perform the burnt offering there before his very eyes.  </a:t>
            </a:r>
            <a:r>
              <a:rPr lang="en-US" sz="2000" dirty="0" smtClean="0">
                <a:solidFill>
                  <a:srgbClr val="002060"/>
                </a:solidFill>
              </a:rPr>
              <a:t>(“Prince” –JPS)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And what of our Mashiach, where was He crucified?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   </a:t>
            </a:r>
            <a:endParaRPr lang="en-US" sz="2800" dirty="0">
              <a:solidFill>
                <a:srgbClr val="002060"/>
              </a:solidFill>
            </a:endParaRPr>
          </a:p>
          <a:p>
            <a:pPr lvl="0"/>
            <a:r>
              <a:rPr lang="en-CA" sz="2800" dirty="0" smtClean="0">
                <a:solidFill>
                  <a:srgbClr val="9D360E">
                    <a:lumMod val="60000"/>
                    <a:lumOff val="40000"/>
                  </a:srgbClr>
                </a:solidFill>
              </a:rPr>
              <a:t>			And </a:t>
            </a:r>
            <a:r>
              <a:rPr lang="en-CA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so </a:t>
            </a:r>
            <a:r>
              <a:rPr lang="he-IL" sz="2800" dirty="0">
                <a:solidFill>
                  <a:srgbClr val="0000FF"/>
                </a:solidFill>
              </a:rPr>
              <a:t>יהושע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[Yahusha] </a:t>
            </a:r>
            <a:r>
              <a:rPr lang="en-US" sz="2800" b="1" u="sng" dirty="0" smtClean="0"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01600">
                    <a:srgbClr val="00FFFF"/>
                  </a:glow>
                </a:effectLst>
              </a:rPr>
              <a:t>also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</a:rPr>
              <a:t>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suffered </a:t>
            </a:r>
            <a:r>
              <a:rPr lang="en-US" sz="2800" b="1" u="sng" dirty="0">
                <a:solidFill>
                  <a:schemeClr val="bg1"/>
                </a:solidFill>
              </a:rPr>
              <a:t>outside the </a:t>
            </a:r>
            <a:r>
              <a:rPr lang="en-US" sz="2800" b="1" dirty="0">
                <a:solidFill>
                  <a:schemeClr val="bg1"/>
                </a:solidFill>
              </a:rPr>
              <a:t>g</a:t>
            </a:r>
            <a:r>
              <a:rPr lang="en-US" sz="2800" b="1" u="sng" dirty="0">
                <a:solidFill>
                  <a:schemeClr val="bg1"/>
                </a:solidFill>
              </a:rPr>
              <a:t>ate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     					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to set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apart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people with His own blood. </a:t>
            </a:r>
            <a:endParaRPr lang="en-US" sz="2800" b="1" u="sng" dirty="0">
              <a:ln>
                <a:solidFill>
                  <a:srgbClr val="0000FF"/>
                </a:solidFill>
              </a:ln>
              <a:solidFill>
                <a:srgbClr val="9D360E">
                  <a:lumMod val="60000"/>
                  <a:lumOff val="40000"/>
                </a:srgb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2" descr="C:\Users\Rae\Desktop\red heifer 3 y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9" y="5174568"/>
            <a:ext cx="1191387" cy="15851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5295900" algn="l"/>
              </a:tabLst>
            </a:pP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9933FF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Heifer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&amp;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9933FF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Crucified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 - Where?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63" y="1382651"/>
            <a:ext cx="2565476" cy="144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436990" y="1857080"/>
            <a:ext cx="509048" cy="103696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278" y="4030426"/>
            <a:ext cx="2347722" cy="14215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45" y="5016992"/>
            <a:ext cx="908182" cy="17427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/>
          <p:cNvSpPr/>
          <p:nvPr/>
        </p:nvSpPr>
        <p:spPr>
          <a:xfrm>
            <a:off x="1681069" y="5174568"/>
            <a:ext cx="8145598" cy="434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Heb</a:t>
            </a:r>
            <a:r>
              <a:rPr lang="en-CA" sz="2800" dirty="0">
                <a:solidFill>
                  <a:srgbClr val="008080"/>
                </a:solidFill>
                <a:latin typeface="Georgia" panose="02040502050405020303" pitchFamily="18" charset="0"/>
              </a:rPr>
              <a:t> </a:t>
            </a:r>
            <a:r>
              <a:rPr lang="en-CA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13:12  </a:t>
            </a:r>
            <a:r>
              <a:rPr lang="en-CA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Directly connects </a:t>
            </a:r>
            <a:r>
              <a:rPr lang="en-CA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Yahusha</a:t>
            </a:r>
            <a:r>
              <a:rPr lang="en-CA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to the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Georgia" panose="02040502050405020303" pitchFamily="18" charset="0"/>
              </a:rPr>
              <a:t>R/H,</a:t>
            </a:r>
            <a:endParaRPr lang="en-CA" b="1" dirty="0">
              <a:ln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 rot="10800000">
            <a:off x="1594267" y="6056325"/>
            <a:ext cx="1432016" cy="484632"/>
          </a:xfrm>
          <a:prstGeom prst="notchedRightArrow">
            <a:avLst>
              <a:gd name="adj1" fmla="val 38208"/>
              <a:gd name="adj2" fmla="val 71619"/>
            </a:avLst>
          </a:prstGeom>
          <a:gradFill>
            <a:gsLst>
              <a:gs pos="69000">
                <a:srgbClr val="FFFF00">
                  <a:alpha val="45000"/>
                </a:srgbClr>
              </a:gs>
              <a:gs pos="46000">
                <a:schemeClr val="accent5">
                  <a:lumMod val="76000"/>
                </a:schemeClr>
              </a:gs>
              <a:gs pos="32000">
                <a:srgbClr val="00FF99"/>
              </a:gs>
            </a:gsLst>
            <a:lin ang="16200000" scaled="1"/>
          </a:gradFill>
          <a:ln w="1905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2" repeatCount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2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10807" y="6580402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rgbClr val="00FFFF"/>
                </a:solidFill>
              </a:rPr>
              <a:t>29</a:t>
            </a:fld>
            <a:endParaRPr lang="en-US" sz="1100" dirty="0">
              <a:solidFill>
                <a:srgbClr val="00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5295900" algn="l"/>
              </a:tabLst>
            </a:pP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9933FF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Heifer Blood 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&amp;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9933FF"/>
                </a:solidFill>
                <a:latin typeface="Arial Black" panose="020B0A04020102020204" pitchFamily="34" charset="0"/>
              </a:rPr>
              <a:t> - 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Yahusha’s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Blood</a:t>
            </a:r>
            <a:r>
              <a:rPr lang="en-CA" sz="3200" i="1" dirty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6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444" y="590887"/>
            <a:ext cx="3395484" cy="190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8201320" y="1545509"/>
            <a:ext cx="1338607" cy="85328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Rae\Desktop\red heifer 3 y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8" y="1943263"/>
            <a:ext cx="2247900" cy="2990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09638" y="2279176"/>
            <a:ext cx="3568736" cy="44400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Clr>
                <a:srgbClr val="9933FF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</a:rPr>
              <a:t>Is it possible to see a </a:t>
            </a:r>
            <a:r>
              <a:rPr lang="en-US" sz="2800" u="sng" dirty="0" smtClean="0">
                <a:solidFill>
                  <a:srgbClr val="002060"/>
                </a:solidFill>
              </a:rPr>
              <a:t>similar </a:t>
            </a:r>
            <a:r>
              <a:rPr lang="en-US" sz="2800" u="sng" dirty="0">
                <a:solidFill>
                  <a:srgbClr val="002060"/>
                </a:solidFill>
              </a:rPr>
              <a:t>link</a:t>
            </a:r>
            <a:r>
              <a:rPr lang="en-US" sz="2800" dirty="0">
                <a:solidFill>
                  <a:srgbClr val="002060"/>
                </a:solidFill>
              </a:rPr>
              <a:t> exposing a </a:t>
            </a:r>
            <a:r>
              <a:rPr lang="en-US" sz="2800" u="sng" dirty="0">
                <a:solidFill>
                  <a:srgbClr val="002060"/>
                </a:solidFill>
              </a:rPr>
              <a:t>direct connection </a:t>
            </a:r>
            <a:r>
              <a:rPr lang="en-US" sz="2800" dirty="0" smtClean="0">
                <a:solidFill>
                  <a:srgbClr val="002060"/>
                </a:solidFill>
              </a:rPr>
              <a:t>between </a:t>
            </a:r>
            <a:r>
              <a:rPr lang="en-US" sz="2800" dirty="0">
                <a:solidFill>
                  <a:srgbClr val="002060"/>
                </a:solidFill>
              </a:rPr>
              <a:t>the command to 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127000">
                    <a:srgbClr val="00FFFF"/>
                  </a:glow>
                </a:effectLst>
              </a:rPr>
              <a:t>INCLUDE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u="sng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Red Heifer’s blood</a:t>
            </a:r>
            <a:r>
              <a:rPr lang="en-US" sz="2800" dirty="0">
                <a:solidFill>
                  <a:srgbClr val="002060"/>
                </a:solidFill>
              </a:rPr>
              <a:t> in the </a:t>
            </a:r>
            <a:r>
              <a:rPr lang="en-US" sz="2800" dirty="0" smtClean="0">
                <a:solidFill>
                  <a:srgbClr val="002060"/>
                </a:solidFill>
              </a:rPr>
              <a:t>burnt offering 		- </a:t>
            </a:r>
            <a:r>
              <a:rPr lang="en-US" sz="2800" i="1" u="sng" dirty="0">
                <a:ln>
                  <a:solidFill>
                    <a:prstClr val="black"/>
                  </a:solidFill>
                </a:ln>
                <a:solidFill>
                  <a:srgbClr val="FF0066"/>
                </a:solidFill>
              </a:rPr>
              <a:t>and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–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11470" y="2279176"/>
            <a:ext cx="2724611" cy="4440025"/>
          </a:xfrm>
          <a:prstGeom prst="rect">
            <a:avLst/>
          </a:prstGeom>
          <a:solidFill>
            <a:srgbClr val="00FFFF"/>
          </a:solidFill>
          <a:ln w="5715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Clr>
                <a:srgbClr val="9933FF"/>
              </a:buCl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offering 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</a:rPr>
              <a:t>His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BLOOD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specifically to </a:t>
            </a:r>
            <a:r>
              <a:rPr lang="en-US" sz="2800" b="1" dirty="0">
                <a:solidFill>
                  <a:srgbClr val="0000FF"/>
                </a:solidFill>
              </a:rPr>
              <a:t>atone</a:t>
            </a:r>
            <a:r>
              <a:rPr lang="en-US" sz="2800" dirty="0">
                <a:solidFill>
                  <a:srgbClr val="002060"/>
                </a:solidFill>
              </a:rPr>
              <a:t> (cleanse) for the sins 	of mankind? </a:t>
            </a:r>
            <a:endParaRPr lang="en-US" sz="2800" u="sng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8095" y="1369227"/>
            <a:ext cx="7281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27000">
                    <a:srgbClr val="00FFCC"/>
                  </a:glow>
                </a:effectLst>
              </a:rPr>
              <a:t>to 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127000">
                    <a:srgbClr val="00FFCC"/>
                  </a:glow>
                </a:effectLst>
              </a:rPr>
              <a:t>set apart the people with </a:t>
            </a:r>
            <a:r>
              <a:rPr lang="en-US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27000">
                    <a:srgbClr val="00FFCC"/>
                  </a:glow>
                </a:effectLst>
              </a:rPr>
              <a:t>His own blood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27000">
                    <a:srgbClr val="00FFCC"/>
                  </a:glow>
                </a:effectLst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6" t="1924"/>
          <a:stretch/>
        </p:blipFill>
        <p:spPr>
          <a:xfrm>
            <a:off x="9449090" y="2710780"/>
            <a:ext cx="2582874" cy="36589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Rectangle 15"/>
          <p:cNvSpPr/>
          <p:nvPr/>
        </p:nvSpPr>
        <p:spPr>
          <a:xfrm>
            <a:off x="215568" y="853832"/>
            <a:ext cx="5175316" cy="45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Heb</a:t>
            </a:r>
            <a:r>
              <a:rPr lang="en-CA" sz="2800" dirty="0">
                <a:solidFill>
                  <a:srgbClr val="008080"/>
                </a:solidFill>
                <a:latin typeface="Georgia" panose="02040502050405020303" pitchFamily="18" charset="0"/>
              </a:rPr>
              <a:t> 13:12</a:t>
            </a:r>
            <a:r>
              <a:rPr lang="en-CA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CA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…</a:t>
            </a:r>
            <a:r>
              <a:rPr lang="en-CA" sz="28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he-IL" sz="2800" dirty="0">
                <a:solidFill>
                  <a:srgbClr val="0000FF"/>
                </a:solidFill>
              </a:rPr>
              <a:t>יהושע</a:t>
            </a:r>
            <a:r>
              <a:rPr lang="en-US" sz="2800" dirty="0">
                <a:solidFill>
                  <a:srgbClr val="0000FF"/>
                </a:solidFill>
              </a:rPr>
              <a:t> [Yahusha]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…</a:t>
            </a:r>
            <a:endParaRPr lang="en-CA" dirty="0"/>
          </a:p>
        </p:txBody>
      </p:sp>
      <p:sp>
        <p:nvSpPr>
          <p:cNvPr id="22" name="Rounded Rectangle 21"/>
          <p:cNvSpPr/>
          <p:nvPr/>
        </p:nvSpPr>
        <p:spPr>
          <a:xfrm>
            <a:off x="5503291" y="4240228"/>
            <a:ext cx="1374964" cy="600075"/>
          </a:xfrm>
          <a:prstGeom prst="roundRect">
            <a:avLst/>
          </a:prstGeom>
          <a:solidFill>
            <a:srgbClr val="00FF99"/>
          </a:solidFill>
          <a:ln w="38100">
            <a:solidFill>
              <a:schemeClr val="accent5">
                <a:lumMod val="75000"/>
              </a:schemeClr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i="1" dirty="0" smtClean="0">
                <a:ln w="19050">
                  <a:solidFill>
                    <a:srgbClr val="0000FF"/>
                  </a:solidFill>
                </a:ln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  <a:latin typeface="Arial Black" panose="020B0A04020102020204" pitchFamily="34" charset="0"/>
              </a:rPr>
              <a:t>LIFE</a:t>
            </a:r>
            <a:endParaRPr lang="en-CA" sz="3200" i="1" dirty="0">
              <a:ln w="19050">
                <a:solidFill>
                  <a:srgbClr val="0000FF"/>
                </a:solidFill>
              </a:ln>
              <a:effectLst>
                <a:glow rad="127000">
                  <a:schemeClr val="accent6">
                    <a:lumMod val="40000"/>
                    <a:lumOff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Bent Arrow 22"/>
          <p:cNvSpPr/>
          <p:nvPr/>
        </p:nvSpPr>
        <p:spPr>
          <a:xfrm rot="10800000">
            <a:off x="5915024" y="4840302"/>
            <a:ext cx="504630" cy="922321"/>
          </a:xfrm>
          <a:prstGeom prst="bentArrow">
            <a:avLst>
              <a:gd name="adj1" fmla="val 25000"/>
              <a:gd name="adj2" fmla="val 30882"/>
              <a:gd name="adj3" fmla="val 36765"/>
              <a:gd name="adj4" fmla="val 43750"/>
            </a:avLst>
          </a:prstGeom>
          <a:gradFill>
            <a:gsLst>
              <a:gs pos="82000">
                <a:srgbClr val="FF0000"/>
              </a:gs>
              <a:gs pos="33000">
                <a:schemeClr val="accent5">
                  <a:lumMod val="76000"/>
                </a:schemeClr>
              </a:gs>
              <a:gs pos="6000">
                <a:srgbClr val="0000FF"/>
              </a:gs>
            </a:gsLst>
            <a:lin ang="16200000" scaled="1"/>
          </a:gradFill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>
            <a:off x="6298461" y="3695700"/>
            <a:ext cx="697667" cy="544528"/>
          </a:xfrm>
          <a:prstGeom prst="bentArrow">
            <a:avLst>
              <a:gd name="adj1" fmla="val 25000"/>
              <a:gd name="adj2" fmla="val 30882"/>
              <a:gd name="adj3" fmla="val 36765"/>
              <a:gd name="adj4" fmla="val 43750"/>
            </a:avLst>
          </a:prstGeom>
          <a:gradFill>
            <a:gsLst>
              <a:gs pos="82000">
                <a:srgbClr val="FF33CC"/>
              </a:gs>
              <a:gs pos="52000">
                <a:srgbClr val="0000FF"/>
              </a:gs>
              <a:gs pos="6000">
                <a:srgbClr val="FF0000"/>
              </a:gs>
            </a:gsLst>
            <a:lin ang="16200000" scaled="1"/>
          </a:gradFill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15568" y="5099020"/>
            <a:ext cx="2322202" cy="1620181"/>
          </a:xfrm>
          <a:prstGeom prst="wedgeRoundRectCallout">
            <a:avLst>
              <a:gd name="adj1" fmla="val -16093"/>
              <a:gd name="adj2" fmla="val -59783"/>
              <a:gd name="adj3" fmla="val 16667"/>
            </a:avLst>
          </a:prstGeom>
          <a:solidFill>
            <a:schemeClr val="tx1">
              <a:lumMod val="50000"/>
            </a:schemeClr>
          </a:solidFill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u="sng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Other</a:t>
            </a:r>
            <a:r>
              <a:rPr lang="en-CA" sz="2400" u="sng" dirty="0" smtClean="0">
                <a:solidFill>
                  <a:srgbClr val="00FF99"/>
                </a:solidFill>
              </a:rPr>
              <a:t> sacrifices</a:t>
            </a:r>
            <a:r>
              <a:rPr lang="en-CA" sz="2400" dirty="0" smtClean="0">
                <a:solidFill>
                  <a:srgbClr val="00FF99"/>
                </a:solidFill>
              </a:rPr>
              <a:t> saw the blood </a:t>
            </a:r>
            <a:r>
              <a:rPr lang="en-CA" sz="2400" u="sng" dirty="0" smtClean="0">
                <a:solidFill>
                  <a:srgbClr val="00FF99"/>
                </a:solidFill>
              </a:rPr>
              <a:t>removed</a:t>
            </a:r>
            <a:r>
              <a:rPr lang="en-CA" sz="2400" dirty="0" smtClean="0">
                <a:solidFill>
                  <a:srgbClr val="00FF99"/>
                </a:solidFill>
              </a:rPr>
              <a:t>!</a:t>
            </a:r>
            <a:endParaRPr lang="en-CA" sz="2400" dirty="0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  <p:bldP spid="22" grpId="0" animBg="1"/>
      <p:bldP spid="23" grpId="0" animBg="1"/>
      <p:bldP spid="24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t="-2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259" y="6245271"/>
            <a:ext cx="407741" cy="612729"/>
          </a:xfrm>
        </p:spPr>
        <p:txBody>
          <a:bodyPr/>
          <a:lstStyle/>
          <a:p>
            <a:fld id="{6D22F896-40B5-4ADD-8801-0D06FADFA095}" type="slidenum">
              <a:rPr lang="en-US" sz="1600" smtClean="0">
                <a:solidFill>
                  <a:schemeClr val="bg1"/>
                </a:solidFill>
              </a:rPr>
              <a:t>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0267" y="1183769"/>
            <a:ext cx="11232443" cy="5539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</a:rPr>
              <a:t>Content for the Red Heifer sacrifice, and </a:t>
            </a:r>
            <a:r>
              <a:rPr lang="en-CA" sz="2800" dirty="0" smtClean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</a:rPr>
              <a:t>its </a:t>
            </a:r>
            <a:r>
              <a:rPr lang="en-CA" sz="280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</a:rPr>
              <a:t>purpose. 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 4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-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11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</a:rPr>
              <a:t>Is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/>
              </a:rPr>
              <a:t>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/>
              </a:rPr>
              <a:t>Red Heifer </a:t>
            </a:r>
            <a:r>
              <a:rPr lang="en-CA" sz="2800" b="1" dirty="0">
                <a:ln>
                  <a:solidFill>
                    <a:schemeClr val="bg1"/>
                  </a:solidFill>
                </a:ln>
                <a:solidFill>
                  <a:srgbClr val="00FFFF"/>
                </a:solidFill>
                <a:effectLst>
                  <a:glow rad="127000">
                    <a:srgbClr val="00FF99"/>
                  </a:glow>
                </a:effectLst>
              </a:rPr>
              <a:t>Type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/>
              </a:rPr>
              <a:t>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</a:rPr>
              <a:t>linked to Yahusha ??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228600">
                    <a:srgbClr val="D17DF9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88900">
                    <a:srgbClr val="00FF00"/>
                  </a:glow>
                </a:effectLst>
              </a:rPr>
              <a:t>		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 			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12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–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26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 smtClean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>
                <a:ln>
                  <a:solidFill>
                    <a:prstClr val="black"/>
                  </a:solidFill>
                </a:ln>
                <a:solidFill>
                  <a:srgbClr val="00FF99"/>
                </a:solidFill>
              </a:rPr>
              <a:t>Camp Location Relationship </a:t>
            </a:r>
            <a:r>
              <a:rPr lang="en-CA" sz="2800" dirty="0" smtClean="0">
                <a:ln>
                  <a:solidFill>
                    <a:prstClr val="black"/>
                  </a:solidFill>
                </a:ln>
                <a:solidFill>
                  <a:srgbClr val="00FF99"/>
                </a:solidFill>
              </a:rPr>
              <a:t>Qualification					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27 – 37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r>
              <a:rPr lang="en-CA" sz="10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 </a:t>
            </a: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The Imposed 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V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eil on the Red Heifer								38 – 57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</a:rPr>
              <a:t>Sacrifice at the Door of the Tabernacle!	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				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58 – 62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 smtClean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The Altar and </a:t>
            </a:r>
            <a:r>
              <a:rPr lang="en-CA" sz="2800" dirty="0">
                <a:ln>
                  <a:solidFill>
                    <a:srgbClr val="D17DF9">
                      <a:lumMod val="75000"/>
                    </a:srgbClr>
                  </a:solidFill>
                </a:ln>
                <a:solidFill>
                  <a:srgbClr val="FF0000"/>
                </a:solidFill>
              </a:rPr>
              <a:t>That which Sanctifies </a:t>
            </a:r>
            <a:r>
              <a:rPr lang="en-CA" sz="280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</a:rPr>
              <a:t>(the offering.)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	63 - 68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The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Worm’s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  <a:effectLst>
                  <a:glow rad="88900">
                    <a:srgbClr val="FFFF00"/>
                  </a:glow>
                </a:effectLst>
              </a:rPr>
              <a:t>Gender Identification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 and the Ruach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!!!!!!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ysClr val="windowText" lastClr="000000"/>
                </a:solidFill>
              </a:rPr>
              <a:t>	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69 – 72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The Worm of the Fire</a:t>
            </a:r>
            <a:r>
              <a:rPr lang="en-CA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		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									73 – 79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</a:br>
            <a:endParaRPr lang="en-CA" sz="1000" dirty="0" smtClean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  <a:p>
            <a:pPr marL="514350" lvl="0" indent="-514350">
              <a:buClr>
                <a:srgbClr val="00FF00"/>
              </a:buClr>
              <a:buFontTx/>
              <a:buAutoNum type="arabicPeriod"/>
            </a:pP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</a:rPr>
              <a:t>The Worms of the Scriptures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										80 - 85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3226099" y="438702"/>
            <a:ext cx="5720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54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Contents:  </a:t>
            </a:r>
            <a:r>
              <a:rPr lang="en-CA" sz="5400" b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Footlight MT Light" panose="0204060206030A020304" pitchFamily="18" charset="0"/>
              </a:rPr>
              <a:t>Part </a:t>
            </a:r>
            <a:r>
              <a:rPr lang="en-CA" sz="5400" b="1" u="sng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Footlight MT Light" panose="0204060206030A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9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10807" y="6580402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rgbClr val="00FFFF"/>
                </a:solidFill>
              </a:rPr>
              <a:t>30</a:t>
            </a:fld>
            <a:endParaRPr lang="en-US" sz="1100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989" y="1071968"/>
            <a:ext cx="11442818" cy="547538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chief of priests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</a:rPr>
              <a:t> - </a:t>
            </a:r>
            <a:r>
              <a:rPr lang="en-US" sz="2800" b="1" u="sng" dirty="0" smtClean="0">
                <a:solidFill>
                  <a:srgbClr val="002060"/>
                </a:solidFill>
              </a:rPr>
              <a:t>MUST BE PRESENT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- at this </a:t>
            </a:r>
            <a:r>
              <a:rPr lang="en-US" sz="2800" u="sng" dirty="0" smtClean="0">
                <a:solidFill>
                  <a:srgbClr val="002060"/>
                </a:solidFill>
              </a:rPr>
              <a:t>sin offerin</a:t>
            </a:r>
            <a:r>
              <a:rPr lang="en-US" sz="2800" dirty="0" smtClean="0">
                <a:solidFill>
                  <a:srgbClr val="002060"/>
                </a:solidFill>
              </a:rPr>
              <a:t>g.</a:t>
            </a:r>
          </a:p>
          <a:p>
            <a:r>
              <a:rPr lang="en-US" sz="800" dirty="0" smtClean="0">
                <a:solidFill>
                  <a:srgbClr val="002060"/>
                </a:solidFill>
              </a:rPr>
              <a:t/>
            </a:r>
            <a:br>
              <a:rPr lang="en-US" sz="800" dirty="0" smtClean="0">
                <a:solidFill>
                  <a:srgbClr val="002060"/>
                </a:solidFill>
              </a:rPr>
            </a:br>
            <a:endParaRPr lang="en-US" sz="800" dirty="0" smtClean="0">
              <a:solidFill>
                <a:srgbClr val="002060"/>
              </a:solidFill>
            </a:endParaRPr>
          </a:p>
          <a:p>
            <a:pPr>
              <a:tabLst>
                <a:tab pos="9242425" algn="l"/>
              </a:tabLst>
            </a:pPr>
            <a:r>
              <a:rPr lang="en-US" sz="2800" dirty="0" smtClean="0">
                <a:solidFill>
                  <a:srgbClr val="002060"/>
                </a:solidFill>
              </a:rPr>
              <a:t>Question:  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Which Kohen Ha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</a:rPr>
              <a:t>Gadol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 (High Priest) presided over the</a:t>
            </a:r>
            <a:b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      </a:t>
            </a:r>
            <a:r>
              <a:rPr lang="en-US" sz="2800" u="sng" dirty="0" smtClean="0">
                <a:solidFill>
                  <a:schemeClr val="accent3">
                    <a:lumMod val="75000"/>
                  </a:schemeClr>
                </a:solidFill>
              </a:rPr>
              <a:t>voluntar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y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Passover Lamb 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offering for the Salvation of mankind?</a:t>
            </a:r>
          </a:p>
          <a:p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Qayapha</a:t>
            </a:r>
            <a:r>
              <a:rPr lang="en-US" sz="2800" dirty="0" smtClean="0">
                <a:solidFill>
                  <a:schemeClr val="bg1"/>
                </a:solidFill>
              </a:rPr>
              <a:t>, by default of purposely renting his priestly garment, immediately eliminated himself as an authentic Kohen Ha </a:t>
            </a:r>
            <a:r>
              <a:rPr lang="en-US" sz="2800" dirty="0" err="1" smtClean="0">
                <a:solidFill>
                  <a:schemeClr val="bg1"/>
                </a:solidFill>
              </a:rPr>
              <a:t>Gadol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1050" dirty="0" smtClean="0">
                <a:solidFill>
                  <a:schemeClr val="bg1"/>
                </a:solidFill>
              </a:rPr>
              <a:t>(High Priest)</a:t>
            </a:r>
            <a:br>
              <a:rPr lang="en-US" sz="1050" dirty="0" smtClean="0">
                <a:solidFill>
                  <a:schemeClr val="bg1"/>
                </a:solidFill>
              </a:rPr>
            </a:b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Yahusha, </a:t>
            </a:r>
            <a:r>
              <a:rPr lang="en-US" sz="2800" b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THE</a:t>
            </a:r>
            <a:r>
              <a:rPr lang="en-US" sz="2800" b="1" dirty="0" smtClean="0">
                <a:solidFill>
                  <a:srgbClr val="0000FF"/>
                </a:solidFill>
              </a:rPr>
              <a:t> Kohen Ha </a:t>
            </a:r>
            <a:r>
              <a:rPr lang="en-US" sz="2800" b="1" dirty="0" err="1" smtClean="0">
                <a:solidFill>
                  <a:srgbClr val="0000FF"/>
                </a:solidFill>
              </a:rPr>
              <a:t>Gadol</a:t>
            </a:r>
            <a:r>
              <a:rPr lang="en-US" sz="2800" b="1" dirty="0" smtClean="0">
                <a:solidFill>
                  <a:srgbClr val="0000FF"/>
                </a:solidFill>
              </a:rPr>
              <a:t> under the MelchiTzedeq Order, </a:t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	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was the 	</a:t>
            </a:r>
            <a:r>
              <a:rPr lang="en-US" sz="2800" b="1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ONLY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 authentic (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</a:rPr>
              <a:t>Qadosh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) High Priest in existence at the 	time of the Abib 14 Passover - </a:t>
            </a:r>
            <a:r>
              <a:rPr lang="en-US" sz="2800" u="sng" dirty="0" smtClean="0">
                <a:solidFill>
                  <a:srgbClr val="FF0000"/>
                </a:solidFill>
              </a:rPr>
              <a:t>at Gol</a:t>
            </a:r>
            <a:r>
              <a:rPr lang="en-US" sz="2800" dirty="0" smtClean="0">
                <a:solidFill>
                  <a:srgbClr val="FF0000"/>
                </a:solidFill>
              </a:rPr>
              <a:t>g</a:t>
            </a:r>
            <a:r>
              <a:rPr lang="en-US" sz="2800" u="sng" dirty="0" smtClean="0">
                <a:solidFill>
                  <a:srgbClr val="FF0000"/>
                </a:solidFill>
              </a:rPr>
              <a:t>otha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			</a:t>
            </a:r>
            <a:r>
              <a:rPr lang="en-US" sz="4800" dirty="0" smtClean="0">
                <a:solidFill>
                  <a:srgbClr val="FF0000"/>
                </a:solidFill>
              </a:rPr>
              <a:t>Where was Golgotha located?    </a:t>
            </a:r>
            <a:endParaRPr lang="en-CA" sz="4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30992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5295900" algn="l"/>
              </a:tabLst>
            </a:pP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Hi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g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 Priest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Must Officiate the Red Heifer Sacrifice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31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3905856"/>
            <a:ext cx="11494613" cy="2606467"/>
          </a:xfrm>
          <a:prstGeom prst="rect">
            <a:avLst/>
          </a:prstGeom>
          <a:solidFill>
            <a:schemeClr val="tx1">
              <a:lumMod val="9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FF0000"/>
                </a:solidFill>
              </a:rPr>
              <a:t>Golgotha </a:t>
            </a:r>
            <a:r>
              <a:rPr lang="en-CA" sz="2800" dirty="0" smtClean="0">
                <a:solidFill>
                  <a:srgbClr val="002060"/>
                </a:solidFill>
              </a:rPr>
              <a:t>(“place of the skull”), </a:t>
            </a:r>
            <a:r>
              <a:rPr lang="en-CA" sz="2800" dirty="0" smtClean="0">
                <a:solidFill>
                  <a:srgbClr val="FF0000"/>
                </a:solidFill>
              </a:rPr>
              <a:t>were </a:t>
            </a:r>
            <a:r>
              <a:rPr lang="en-CA" sz="2800" dirty="0" smtClean="0">
                <a:solidFill>
                  <a:srgbClr val="0000FF"/>
                </a:solidFill>
              </a:rPr>
              <a:t>Yahusha</a:t>
            </a:r>
            <a:r>
              <a:rPr lang="en-CA" sz="2800" dirty="0" smtClean="0">
                <a:solidFill>
                  <a:srgbClr val="FF0000"/>
                </a:solidFill>
              </a:rPr>
              <a:t> was crucified </a:t>
            </a:r>
            <a:br>
              <a:rPr lang="en-CA" sz="2800" dirty="0" smtClean="0">
                <a:solidFill>
                  <a:srgbClr val="FF0000"/>
                </a:solidFill>
              </a:rPr>
            </a:br>
            <a:r>
              <a:rPr lang="en-CA" sz="2800" dirty="0" smtClean="0">
                <a:solidFill>
                  <a:srgbClr val="FF0000"/>
                </a:solidFill>
              </a:rPr>
              <a:t>was </a:t>
            </a:r>
            <a:r>
              <a:rPr lang="en-CA" sz="2800" b="1" u="sng" dirty="0" smtClean="0">
                <a:ln>
                  <a:solidFill>
                    <a:srgbClr val="9933FF"/>
                  </a:solidFill>
                </a:ln>
                <a:solidFill>
                  <a:srgbClr val="FF0000"/>
                </a:solidFill>
              </a:rPr>
              <a:t>outside</a:t>
            </a:r>
            <a:r>
              <a:rPr lang="en-CA" sz="2800" dirty="0" smtClean="0">
                <a:solidFill>
                  <a:srgbClr val="FF0000"/>
                </a:solidFill>
              </a:rPr>
              <a:t> the city of Jerusalem.</a:t>
            </a:r>
            <a:br>
              <a:rPr lang="en-CA" sz="2800" dirty="0" smtClean="0">
                <a:solidFill>
                  <a:srgbClr val="FF0000"/>
                </a:solidFill>
              </a:rPr>
            </a:br>
            <a:r>
              <a:rPr lang="en-CA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This factor </a:t>
            </a:r>
            <a:r>
              <a:rPr lang="en-CA" sz="2800" i="1" dirty="0" smtClean="0">
                <a:solidFill>
                  <a:schemeClr val="accent5">
                    <a:lumMod val="75000"/>
                  </a:schemeClr>
                </a:solidFill>
              </a:rPr>
              <a:t>infinitely equates </a:t>
            </a:r>
            <a:r>
              <a:rPr lang="en-CA" sz="2800" dirty="0" smtClean="0">
                <a:solidFill>
                  <a:srgbClr val="002060"/>
                </a:solidFill>
              </a:rPr>
              <a:t>to the </a:t>
            </a:r>
            <a:r>
              <a:rPr lang="en-CA" sz="2800" dirty="0" smtClean="0">
                <a:solidFill>
                  <a:srgbClr val="FF0000"/>
                </a:solidFill>
              </a:rPr>
              <a:t>red heifer </a:t>
            </a:r>
            <a:r>
              <a:rPr lang="en-CA" sz="2800" dirty="0" smtClean="0">
                <a:solidFill>
                  <a:srgbClr val="002060"/>
                </a:solidFill>
              </a:rPr>
              <a:t>offering which also, by </a:t>
            </a:r>
            <a:r>
              <a:rPr lang="en-CA" sz="2800" dirty="0" smtClean="0">
                <a:solidFill>
                  <a:srgbClr val="0000FF"/>
                </a:solidFill>
              </a:rPr>
              <a:t>statute</a:t>
            </a:r>
            <a:r>
              <a:rPr lang="en-CA" sz="2800" dirty="0" smtClean="0">
                <a:solidFill>
                  <a:srgbClr val="002060"/>
                </a:solidFill>
              </a:rPr>
              <a:t>, was to be burned </a:t>
            </a:r>
            <a:r>
              <a:rPr lang="en-CA" sz="2800" b="1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outside</a:t>
            </a:r>
            <a:r>
              <a:rPr lang="en-CA" sz="2800" dirty="0" smtClean="0">
                <a:solidFill>
                  <a:srgbClr val="002060"/>
                </a:solidFill>
              </a:rPr>
              <a:t> the Hebrew camp. </a:t>
            </a:r>
            <a:r>
              <a:rPr lang="en-CA" sz="2400" dirty="0" err="1" smtClean="0">
                <a:solidFill>
                  <a:srgbClr val="00B050"/>
                </a:solidFill>
              </a:rPr>
              <a:t>Num</a:t>
            </a:r>
            <a:r>
              <a:rPr lang="en-CA" sz="2400" dirty="0" smtClean="0">
                <a:solidFill>
                  <a:srgbClr val="00B050"/>
                </a:solidFill>
              </a:rPr>
              <a:t> 19:3 </a:t>
            </a:r>
            <a:endParaRPr lang="en-CA" sz="2400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Golgotha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is Where?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2" t="29533" r="32882" b="33794"/>
          <a:stretch/>
        </p:blipFill>
        <p:spPr>
          <a:xfrm>
            <a:off x="60048" y="1004258"/>
            <a:ext cx="8542008" cy="2678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56" y="1054017"/>
            <a:ext cx="3485286" cy="26139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cxnSp>
        <p:nvCxnSpPr>
          <p:cNvPr id="7" name="Straight Connector 6"/>
          <p:cNvCxnSpPr/>
          <p:nvPr/>
        </p:nvCxnSpPr>
        <p:spPr>
          <a:xfrm flipV="1">
            <a:off x="3618287" y="2817316"/>
            <a:ext cx="4861492" cy="476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1742" y="3206322"/>
            <a:ext cx="7902371" cy="4763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41742" y="3562593"/>
            <a:ext cx="1785875" cy="241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29739" y="3303958"/>
            <a:ext cx="6454210" cy="2898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9961" y="2290916"/>
            <a:ext cx="5211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781367" y="1189691"/>
            <a:ext cx="1694152" cy="456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Yahusha’s</a:t>
            </a:r>
            <a:endParaRPr lang="en-CA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60000" flipH="1" flipV="1">
            <a:off x="6587612" y="1563994"/>
            <a:ext cx="16942" cy="720284"/>
          </a:xfrm>
          <a:prstGeom prst="line">
            <a:avLst/>
          </a:prstGeom>
          <a:ln>
            <a:solidFill>
              <a:srgbClr val="00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8168" y="3448882"/>
            <a:ext cx="498077" cy="76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-9046" y="3056337"/>
            <a:ext cx="1050202" cy="456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Yahusha</a:t>
            </a:r>
            <a:endParaRPr lang="en-CA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32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72418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19:4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‘And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Elʽazar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the priest shall take some of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its blood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with his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finger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and sprinkle some of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its blood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     </a:t>
            </a:r>
            <a:r>
              <a:rPr lang="en-US" sz="2800" i="1" u="sng" dirty="0" smtClean="0">
                <a:solidFill>
                  <a:srgbClr val="0000FF"/>
                </a:solidFill>
              </a:rPr>
              <a:t>SEVEN TIMES</a:t>
            </a:r>
            <a:r>
              <a:rPr lang="en-US" sz="2800" i="1" dirty="0" smtClean="0">
                <a:solidFill>
                  <a:srgbClr val="0000FF"/>
                </a:solidFill>
              </a:rPr>
              <a:t>   </a:t>
            </a:r>
            <a:br>
              <a:rPr lang="en-US" sz="2800" i="1" dirty="0" smtClean="0">
                <a:solidFill>
                  <a:srgbClr val="0000FF"/>
                </a:solidFill>
              </a:rPr>
            </a:br>
            <a:r>
              <a:rPr lang="en-US" sz="2800" i="1" dirty="0" smtClean="0">
                <a:solidFill>
                  <a:srgbClr val="0000FF"/>
                </a:solidFill>
              </a:rPr>
              <a:t>					</a:t>
            </a:r>
            <a:r>
              <a:rPr lang="en-US" sz="2800" i="1" u="sng" dirty="0" smtClean="0">
                <a:solidFill>
                  <a:srgbClr val="660033"/>
                </a:solidFill>
                <a:effectLst>
                  <a:glow rad="88900">
                    <a:srgbClr val="00FF99"/>
                  </a:glow>
                </a:effectLst>
              </a:rPr>
              <a:t>toward </a:t>
            </a:r>
            <a:r>
              <a:rPr lang="en-US" sz="2800" i="1" u="sng" dirty="0">
                <a:solidFill>
                  <a:srgbClr val="660033"/>
                </a:solidFill>
                <a:effectLst>
                  <a:glow rad="88900">
                    <a:srgbClr val="00FF99"/>
                  </a:glow>
                </a:effectLst>
              </a:rPr>
              <a:t>the front</a:t>
            </a:r>
            <a:r>
              <a:rPr lang="en-US" sz="2800" i="1" dirty="0">
                <a:solidFill>
                  <a:srgbClr val="660033"/>
                </a:solidFill>
                <a:effectLst>
                  <a:glow rad="88900">
                    <a:srgbClr val="00FF99"/>
                  </a:glow>
                </a:effectLst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Tent of Meeting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But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Golgotha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, often named Calvary, is on the other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side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Jerusalem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, just outside the eastern wall, northeast of the Temple Mount.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Golgotha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- Place of a Skull</a:t>
            </a:r>
          </a:p>
          <a:p>
            <a:pPr fontAlgn="b"/>
            <a:r>
              <a:rPr lang="en-US" sz="2800" dirty="0">
                <a:hlinkClick r:id="rId2"/>
              </a:rPr>
              <a:t>Golgotha Rediscovered</a:t>
            </a:r>
            <a:endParaRPr lang="en-US" sz="2800" dirty="0"/>
          </a:p>
          <a:p>
            <a:pPr fontAlgn="b"/>
            <a:r>
              <a:rPr lang="en-US" sz="2400" dirty="0">
                <a:solidFill>
                  <a:schemeClr val="bg1"/>
                </a:solidFill>
              </a:rPr>
              <a:t>golgotha.eu/</a:t>
            </a: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“</a:t>
            </a:r>
            <a:r>
              <a:rPr lang="en-US" sz="2800" dirty="0" smtClean="0">
                <a:solidFill>
                  <a:srgbClr val="0000FF"/>
                </a:solidFill>
              </a:rPr>
              <a:t>seven times</a:t>
            </a:r>
            <a:r>
              <a:rPr lang="en-US" sz="2800" dirty="0" smtClean="0">
                <a:solidFill>
                  <a:srgbClr val="002060"/>
                </a:solidFill>
              </a:rPr>
              <a:t>” symbolizes the 7 locations on His body where He shed blood, and also the Perfect Number of the Plan of Salvation.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Red Heifer’s Blood?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07443" y="3227701"/>
            <a:ext cx="4845466" cy="427291"/>
          </a:xfrm>
          <a:prstGeom prst="roundRect">
            <a:avLst/>
          </a:prstGeom>
          <a:noFill/>
          <a:ln w="57150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350378" y="2603677"/>
            <a:ext cx="11494614" cy="235267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58025" y="1743075"/>
            <a:ext cx="400050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07418" y="2181225"/>
            <a:ext cx="400050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2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10807" y="6580402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rgbClr val="00FFFF"/>
                </a:solidFill>
              </a:rPr>
              <a:t>33</a:t>
            </a:fld>
            <a:endParaRPr lang="en-US" sz="1100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>
            <a:spLocks noChangeAspect="1"/>
          </p:cNvSpPr>
          <p:nvPr/>
        </p:nvSpPr>
        <p:spPr>
          <a:xfrm>
            <a:off x="190123" y="692209"/>
            <a:ext cx="11763752" cy="58624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10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1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i="1" dirty="0">
                <a:solidFill>
                  <a:srgbClr val="FF0000"/>
                </a:solidFill>
              </a:rPr>
              <a:t>Sweat </a:t>
            </a:r>
            <a:r>
              <a:rPr lang="en-US" sz="2800" i="1" dirty="0" smtClean="0">
                <a:solidFill>
                  <a:srgbClr val="FF0000"/>
                </a:solidFill>
              </a:rPr>
              <a:t>blood  </a:t>
            </a:r>
            <a:r>
              <a:rPr lang="en-US" sz="2800" dirty="0" smtClean="0">
                <a:solidFill>
                  <a:srgbClr val="002060"/>
                </a:solidFill>
              </a:rPr>
              <a:t>- Gethsemane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		2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i="1" dirty="0">
                <a:solidFill>
                  <a:srgbClr val="FF0000"/>
                </a:solidFill>
              </a:rPr>
              <a:t>Head</a:t>
            </a:r>
            <a:r>
              <a:rPr lang="en-US" sz="2800" dirty="0">
                <a:solidFill>
                  <a:srgbClr val="002060"/>
                </a:solidFill>
              </a:rPr>
              <a:t>   </a:t>
            </a:r>
            <a:r>
              <a:rPr lang="en-US" sz="2800" dirty="0" smtClean="0">
                <a:solidFill>
                  <a:srgbClr val="002060"/>
                </a:solidFill>
              </a:rPr>
              <a:t>- crown </a:t>
            </a:r>
            <a:r>
              <a:rPr lang="en-US" sz="2800" dirty="0">
                <a:solidFill>
                  <a:srgbClr val="002060"/>
                </a:solidFill>
              </a:rPr>
              <a:t>of thorns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		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smtClean="0">
                <a:solidFill>
                  <a:srgbClr val="002060"/>
                </a:solidFill>
              </a:rPr>
              <a:t>		3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i="1" dirty="0">
                <a:solidFill>
                  <a:srgbClr val="FF0000"/>
                </a:solidFill>
              </a:rPr>
              <a:t>Hands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x2</a:t>
            </a:r>
            <a:r>
              <a:rPr lang="en-US" sz="2800" dirty="0">
                <a:solidFill>
                  <a:srgbClr val="002060"/>
                </a:solidFill>
              </a:rPr>
              <a:t>) </a:t>
            </a:r>
            <a:r>
              <a:rPr lang="en-US" sz="2800" dirty="0" smtClean="0">
                <a:solidFill>
                  <a:srgbClr val="002060"/>
                </a:solidFill>
              </a:rPr>
              <a:t>– crucifixion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					4. </a:t>
            </a:r>
            <a:r>
              <a:rPr lang="en-US" sz="2800" i="1" dirty="0">
                <a:solidFill>
                  <a:srgbClr val="FF0000"/>
                </a:solidFill>
              </a:rPr>
              <a:t>Feet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x2</a:t>
            </a:r>
            <a:r>
              <a:rPr lang="en-US" sz="2800" dirty="0">
                <a:solidFill>
                  <a:srgbClr val="002060"/>
                </a:solidFill>
              </a:rPr>
              <a:t>)   - crucifixion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smtClean="0">
                <a:solidFill>
                  <a:srgbClr val="002060"/>
                </a:solidFill>
              </a:rPr>
              <a:t>	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smtClean="0">
                <a:solidFill>
                  <a:srgbClr val="002060"/>
                </a:solidFill>
              </a:rPr>
              <a:t>					5. </a:t>
            </a:r>
            <a:r>
              <a:rPr lang="en-US" sz="2800" i="1" dirty="0" smtClean="0">
                <a:solidFill>
                  <a:srgbClr val="FF0000"/>
                </a:solidFill>
              </a:rPr>
              <a:t>Impaled</a:t>
            </a:r>
            <a:r>
              <a:rPr lang="en-US" sz="2800" dirty="0" smtClean="0">
                <a:solidFill>
                  <a:srgbClr val="002060"/>
                </a:solidFill>
              </a:rPr>
              <a:t>  - crucifixion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5295900" algn="l"/>
              </a:tabLst>
            </a:pP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  <a:latin typeface="Arial Black" panose="020B0A04020102020204" pitchFamily="34" charset="0"/>
              </a:rPr>
              <a:t>Seven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times the 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chemeClr val="bg1"/>
                </a:solidFill>
                <a:effectLst>
                  <a:glow rad="127000">
                    <a:srgbClr val="00FF00"/>
                  </a:glow>
                </a:effectLst>
                <a:latin typeface="Arial Black" panose="020B0A04020102020204" pitchFamily="34" charset="0"/>
              </a:rPr>
              <a:t>Red Heifer </a:t>
            </a:r>
            <a:r>
              <a:rPr lang="en-CA" sz="3200" i="1" dirty="0" smtClean="0">
                <a:ln w="19050">
                  <a:solidFill>
                    <a:srgbClr val="FF33CC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blood was sprinkled …</a:t>
            </a:r>
            <a:endParaRPr lang="en-CA" sz="3200" i="1" dirty="0">
              <a:ln w="19050">
                <a:solidFill>
                  <a:srgbClr val="FF33CC"/>
                </a:solidFill>
              </a:ln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57" y="3296040"/>
            <a:ext cx="3116580" cy="31009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59" y="3727532"/>
            <a:ext cx="1792338" cy="27233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ounded Rectangle 8"/>
          <p:cNvSpPr/>
          <p:nvPr/>
        </p:nvSpPr>
        <p:spPr>
          <a:xfrm>
            <a:off x="6466788" y="1050362"/>
            <a:ext cx="5267641" cy="1787942"/>
          </a:xfrm>
          <a:prstGeom prst="roundRect">
            <a:avLst>
              <a:gd name="adj" fmla="val 39210"/>
            </a:avLst>
          </a:prstGeom>
          <a:solidFill>
            <a:schemeClr val="accent2"/>
          </a:solidFill>
          <a:ln w="57150"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0000FF"/>
                </a:solidFill>
              </a:rPr>
              <a:t>The Qodesh </a:t>
            </a:r>
            <a:r>
              <a:rPr lang="en-CA" sz="3200" b="1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Red Heifer </a:t>
            </a:r>
            <a:r>
              <a:rPr lang="en-CA" sz="3200" b="1" i="1" dirty="0">
                <a:ln>
                  <a:solidFill>
                    <a:srgbClr val="00FF0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CA" sz="3200" b="1" i="1" dirty="0" smtClean="0">
                <a:ln>
                  <a:solidFill>
                    <a:srgbClr val="00FF0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ype/Pattern –</a:t>
            </a:r>
            <a:r>
              <a:rPr lang="en-CA" sz="3200" dirty="0" smtClean="0">
                <a:solidFill>
                  <a:srgbClr val="0000FF"/>
                </a:solidFill>
              </a:rPr>
              <a:t> </a:t>
            </a:r>
            <a:r>
              <a:rPr lang="en-CA" sz="3200" dirty="0" smtClean="0">
                <a:solidFill>
                  <a:srgbClr val="0000FF"/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DUPLICATED!</a:t>
            </a:r>
            <a:endParaRPr lang="en-CA" sz="3200" dirty="0">
              <a:solidFill>
                <a:srgbClr val="0000FF"/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926" y="719752"/>
            <a:ext cx="4845377" cy="48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0000FF"/>
                </a:solidFill>
              </a:rPr>
              <a:t>Yahusha’s loss of blood -</a:t>
            </a:r>
            <a:endParaRPr lang="en-CA" sz="32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1723" y="5429194"/>
            <a:ext cx="6250947" cy="102172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b="1" i="1" u="sng" dirty="0" smtClean="0">
                <a:solidFill>
                  <a:srgbClr val="6E4208"/>
                </a:solidFill>
              </a:rPr>
              <a:t>Where</a:t>
            </a:r>
            <a:r>
              <a:rPr lang="en-US" sz="2500" b="1" i="1" dirty="0" smtClean="0">
                <a:solidFill>
                  <a:srgbClr val="6E4208"/>
                </a:solidFill>
              </a:rPr>
              <a:t>, in terms of the Temple location did these f</a:t>
            </a:r>
            <a:r>
              <a:rPr lang="en-US" sz="2500" b="1" i="1" u="sng" dirty="0" smtClean="0">
                <a:solidFill>
                  <a:srgbClr val="6E4208"/>
                </a:solidFill>
              </a:rPr>
              <a:t>inal</a:t>
            </a:r>
            <a:r>
              <a:rPr lang="en-US" sz="2500" b="1" i="1" dirty="0" smtClean="0">
                <a:solidFill>
                  <a:srgbClr val="6E4208"/>
                </a:solidFill>
              </a:rPr>
              <a:t> events occur?</a:t>
            </a:r>
            <a:endParaRPr lang="en-US" sz="2500" b="1" dirty="0">
              <a:solidFill>
                <a:srgbClr val="6E420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0576" y="1704726"/>
            <a:ext cx="1321702" cy="292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B050"/>
                </a:solidFill>
              </a:rPr>
              <a:t>Luke 22:44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1438" y="2546073"/>
            <a:ext cx="1321702" cy="292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B050"/>
                </a:solidFill>
              </a:rPr>
              <a:t>Matt 27:29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778" y="3420087"/>
            <a:ext cx="1321702" cy="292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B050"/>
                </a:solidFill>
              </a:rPr>
              <a:t>John 20:25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6378" y="4258118"/>
            <a:ext cx="1698752" cy="292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B050"/>
                </a:solidFill>
              </a:rPr>
              <a:t>Luke 24:39,40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9239" y="5089187"/>
            <a:ext cx="1479613" cy="292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B050"/>
                </a:solidFill>
              </a:rPr>
              <a:t>John 19:34</a:t>
            </a:r>
            <a:endParaRPr lang="en-CA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34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8625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19:4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</a:rPr>
              <a:t>And </a:t>
            </a:r>
            <a:r>
              <a:rPr lang="en-US" sz="2800" dirty="0" err="1">
                <a:solidFill>
                  <a:srgbClr val="9D360E">
                    <a:lumMod val="60000"/>
                    <a:lumOff val="40000"/>
                  </a:srgbClr>
                </a:solidFill>
              </a:rPr>
              <a:t>Elʽazar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 the priest shall take some of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its blood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with his 	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</a:rPr>
              <a:t>	finger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</a:rPr>
              <a:t>, and sprinkle some of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its blood       </a:t>
            </a:r>
            <a:r>
              <a:rPr lang="en-US" sz="2800" i="1" u="sng" dirty="0">
                <a:solidFill>
                  <a:srgbClr val="0000FF"/>
                </a:solidFill>
              </a:rPr>
              <a:t>SEVEN TIMES</a:t>
            </a:r>
            <a:r>
              <a:rPr lang="en-US" sz="2800" i="1" dirty="0">
                <a:solidFill>
                  <a:srgbClr val="0000FF"/>
                </a:solidFill>
              </a:rPr>
              <a:t>  </a:t>
            </a:r>
            <a:endParaRPr lang="en-US" sz="2800" i="1" dirty="0" smtClean="0">
              <a:solidFill>
                <a:srgbClr val="0000FF"/>
              </a:solidFill>
            </a:endParaRPr>
          </a:p>
          <a:p>
            <a:pPr lvl="0"/>
            <a:endParaRPr lang="en-US" sz="2800" i="1" dirty="0">
              <a:solidFill>
                <a:srgbClr val="0000FF"/>
              </a:solidFill>
            </a:endParaRPr>
          </a:p>
          <a:p>
            <a:pPr lvl="0"/>
            <a:endParaRPr lang="en-US" sz="2800" i="1" dirty="0" smtClean="0">
              <a:solidFill>
                <a:srgbClr val="0000FF"/>
              </a:solidFill>
            </a:endParaRPr>
          </a:p>
          <a:p>
            <a:pPr lvl="0"/>
            <a:endParaRPr lang="en-US" sz="2800" i="1" dirty="0">
              <a:solidFill>
                <a:srgbClr val="0000FF"/>
              </a:solidFill>
            </a:endParaRPr>
          </a:p>
          <a:p>
            <a:pPr lvl="0"/>
            <a:endParaRPr lang="en-US" sz="2800" i="1" dirty="0" smtClean="0">
              <a:solidFill>
                <a:srgbClr val="0000FF"/>
              </a:solidFill>
            </a:endParaRPr>
          </a:p>
          <a:p>
            <a:pPr lvl="0"/>
            <a:endParaRPr lang="en-US" sz="2800" i="1" dirty="0">
              <a:solidFill>
                <a:srgbClr val="0000FF"/>
              </a:solidFill>
            </a:endParaRPr>
          </a:p>
          <a:p>
            <a:pPr lvl="0"/>
            <a:endParaRPr lang="en-US" sz="2400" i="1" dirty="0" smtClean="0">
              <a:solidFill>
                <a:srgbClr val="0000FF"/>
              </a:solidFill>
            </a:endParaRPr>
          </a:p>
          <a:p>
            <a:pPr lvl="0"/>
            <a:endParaRPr lang="en-US" sz="800" i="1" dirty="0">
              <a:solidFill>
                <a:srgbClr val="0000FF"/>
              </a:solidFill>
            </a:endParaRPr>
          </a:p>
          <a:p>
            <a:r>
              <a:rPr lang="en-US" sz="2800" i="1" dirty="0" smtClean="0">
                <a:solidFill>
                  <a:srgbClr val="002060"/>
                </a:solidFill>
              </a:rPr>
              <a:t>How can we understand this to be </a:t>
            </a:r>
            <a:r>
              <a:rPr lang="en-US" sz="2800" i="1" u="sng" dirty="0" smtClean="0">
                <a:solidFill>
                  <a:srgbClr val="002060"/>
                </a:solidFill>
              </a:rPr>
              <a:t>as stated</a:t>
            </a:r>
            <a:r>
              <a:rPr lang="en-US" sz="2800" i="1" dirty="0" smtClean="0">
                <a:solidFill>
                  <a:srgbClr val="002060"/>
                </a:solidFill>
              </a:rPr>
              <a:t>? </a:t>
            </a:r>
          </a:p>
          <a:p>
            <a:r>
              <a:rPr lang="en-US" sz="1000" i="1" dirty="0">
                <a:solidFill>
                  <a:srgbClr val="002060"/>
                </a:solidFill>
              </a:rPr>
              <a:t/>
            </a:r>
            <a:br>
              <a:rPr lang="en-US" sz="1000" i="1" dirty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8080"/>
                </a:solidFill>
                <a:latin typeface="TITUS Cyberbit Basic" panose="02020603050405020304" pitchFamily="18" charset="0"/>
              </a:rPr>
              <a:t>Matt </a:t>
            </a:r>
            <a:r>
              <a:rPr lang="en-CA" sz="28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27:50</a:t>
            </a:r>
            <a:r>
              <a:rPr lang="en-CA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CA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יהושע</a:t>
            </a:r>
            <a:r>
              <a:rPr lang="en-US" sz="2800" dirty="0">
                <a:solidFill>
                  <a:srgbClr val="0000FF"/>
                </a:solidFill>
                <a:latin typeface="TITUS Cyberbit Basic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TUS Cyberbit Basic" panose="02020603050405020304" pitchFamily="18" charset="0"/>
              </a:rPr>
              <a:t>[Yahusha]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cried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out again with a loud voice, and gave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           up His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spirit. </a:t>
            </a:r>
          </a:p>
          <a:p>
            <a:r>
              <a:rPr lang="en-US" sz="2800" dirty="0" smtClean="0">
                <a:solidFill>
                  <a:srgbClr val="008080"/>
                </a:solidFill>
                <a:latin typeface="TITUS Cyberbit Basic" panose="02020603050405020304" pitchFamily="18" charset="0"/>
              </a:rPr>
              <a:t>Matt </a:t>
            </a:r>
            <a:r>
              <a:rPr lang="en-US" sz="28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27:51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see,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the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TITUS Cyberbit Basic" panose="02020603050405020304" pitchFamily="18" charset="0"/>
              </a:rPr>
              <a:t>veil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 of the Dwellin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g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 Place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TITUS Cyberbit Basic" panose="02020603050405020304" pitchFamily="18" charset="0"/>
              </a:rPr>
              <a:t>was torn in two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TITUS Cyberbit Basic" panose="02020603050405020304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from top 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bottom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and the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earth was shaken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and the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rocks were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split … </a:t>
            </a:r>
            <a:endParaRPr lang="en-US" sz="2800" b="1" dirty="0">
              <a:ln>
                <a:solidFill>
                  <a:srgbClr val="0000FF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  <a:latin typeface="TITUS Cyberbit Basic" panose="02020603050405020304" pitchFamily="18" charset="0"/>
            </a:endParaRPr>
          </a:p>
          <a:p>
            <a:pPr lvl="0"/>
            <a:r>
              <a:rPr lang="en-US" sz="2800" i="1" dirty="0">
                <a:solidFill>
                  <a:srgbClr val="0000FF"/>
                </a:solidFill>
              </a:rPr>
              <a:t>					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The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Location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of the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Red Heifer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offering?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rgbClr val="6E4208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 rot="21144942">
            <a:off x="179476" y="1910534"/>
            <a:ext cx="2454380" cy="922744"/>
          </a:xfrm>
          <a:prstGeom prst="notchedRightArrow">
            <a:avLst>
              <a:gd name="adj1" fmla="val 50000"/>
              <a:gd name="adj2" fmla="val 75385"/>
            </a:avLst>
          </a:prstGeom>
          <a:gradFill>
            <a:gsLst>
              <a:gs pos="50000">
                <a:srgbClr val="FFFF00">
                  <a:alpha val="45000"/>
                </a:srgbClr>
              </a:gs>
              <a:gs pos="76000">
                <a:schemeClr val="accent5">
                  <a:lumMod val="76000"/>
                </a:schemeClr>
              </a:gs>
              <a:gs pos="26000">
                <a:srgbClr val="0000FF"/>
              </a:gs>
            </a:gsLst>
            <a:lin ang="16200000" scaled="1"/>
          </a:gradFill>
          <a:ln w="28575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</a:rPr>
              <a:t>Review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FF0066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96175" y="1457325"/>
            <a:ext cx="400050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84014" y="1834008"/>
            <a:ext cx="7574411" cy="657225"/>
          </a:xfrm>
          <a:prstGeom prst="rect">
            <a:avLst/>
          </a:prstGeom>
          <a:solidFill>
            <a:srgbClr val="00FF99"/>
          </a:solidFill>
          <a:ln w="28575">
            <a:solidFill>
              <a:srgbClr val="6E4208"/>
            </a:solidFill>
          </a:ln>
          <a:effectLst>
            <a:glow rad="1016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i="1" u="sng" dirty="0">
                <a:solidFill>
                  <a:srgbClr val="660033"/>
                </a:solidFill>
                <a:effectLst>
                  <a:glow rad="88900">
                    <a:srgbClr val="00FF99"/>
                  </a:glow>
                </a:effectLst>
              </a:rPr>
              <a:t>TOWARD THE FRONT</a:t>
            </a:r>
            <a:r>
              <a:rPr lang="en-US" sz="2800" b="1" i="1" dirty="0">
                <a:solidFill>
                  <a:srgbClr val="660033"/>
                </a:solidFill>
                <a:effectLst>
                  <a:glow rad="88900">
                    <a:srgbClr val="00FF99"/>
                  </a:glow>
                </a:effectLst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of the </a:t>
            </a:r>
            <a:r>
              <a:rPr lang="en-US" sz="2800" b="1" dirty="0">
                <a:solidFill>
                  <a:srgbClr val="0000FF"/>
                </a:solidFill>
              </a:rPr>
              <a:t>Tent of Meeting.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771525" y="2848338"/>
            <a:ext cx="10658475" cy="1199787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600" dirty="0" smtClean="0">
                <a:solidFill>
                  <a:srgbClr val="0000FF"/>
                </a:solidFill>
              </a:rPr>
              <a:t>Yahusha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u="sng" dirty="0" smtClean="0">
                <a:solidFill>
                  <a:srgbClr val="002060"/>
                </a:solidFill>
              </a:rPr>
              <a:t>also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shed </a:t>
            </a:r>
            <a:r>
              <a:rPr lang="en-US" sz="26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His blood - </a:t>
            </a:r>
            <a:r>
              <a:rPr lang="en-US" sz="2600" dirty="0">
                <a:solidFill>
                  <a:srgbClr val="002060"/>
                </a:solidFill>
              </a:rPr>
              <a:t>on top of the Hill of Golgotha outside of the city, </a:t>
            </a:r>
            <a:r>
              <a:rPr lang="en-US" sz="2600" b="1" u="sng" dirty="0" smtClean="0">
                <a:solidFill>
                  <a:srgbClr val="0000FF"/>
                </a:solidFill>
              </a:rPr>
              <a:t>with </a:t>
            </a:r>
            <a:r>
              <a:rPr lang="en-US" sz="2600" b="1" u="sng" dirty="0">
                <a:solidFill>
                  <a:srgbClr val="0000FF"/>
                </a:solidFill>
              </a:rPr>
              <a:t>a </a:t>
            </a:r>
            <a:r>
              <a:rPr lang="en-US" sz="2600" b="1" u="sng" dirty="0" smtClean="0">
                <a:solidFill>
                  <a:srgbClr val="0000FF"/>
                </a:solidFill>
              </a:rPr>
              <a:t>full frontal </a:t>
            </a:r>
            <a:r>
              <a:rPr lang="en-US" sz="2600" b="1" u="sng" dirty="0">
                <a:solidFill>
                  <a:srgbClr val="0000FF"/>
                </a:solidFill>
              </a:rPr>
              <a:t>view of the Tabernacle</a:t>
            </a:r>
            <a:r>
              <a:rPr lang="en-US" sz="26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6686670" y="906323"/>
            <a:ext cx="469981" cy="6366075"/>
          </a:xfrm>
          <a:prstGeom prst="rightBrace">
            <a:avLst>
              <a:gd name="adj1" fmla="val 165906"/>
              <a:gd name="adj2" fmla="val 5171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3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chemeClr val="tx1">
                <a:lumMod val="65000"/>
              </a:schemeClr>
            </a:gs>
            <a:gs pos="52000">
              <a:schemeClr val="accent5">
                <a:lumMod val="76000"/>
              </a:schemeClr>
            </a:gs>
            <a:gs pos="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35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256" y="735289"/>
            <a:ext cx="11868346" cy="5775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008080"/>
                </a:solidFill>
                <a:latin typeface="TITUS Cyberbit Basic" panose="02020603050405020304" pitchFamily="18" charset="0"/>
              </a:rPr>
              <a:t>Matt </a:t>
            </a:r>
            <a:r>
              <a:rPr lang="en-US" sz="28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27:54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And when the captain and those with him, who were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					       guarding  </a:t>
            </a:r>
            <a:r>
              <a:rPr lang="he-IL" sz="3200" dirty="0" smtClean="0">
                <a:ln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88900">
                    <a:srgbClr val="FFFF00"/>
                  </a:glow>
                </a:effectLst>
                <a:latin typeface="Arial" panose="020B0604020202020204" pitchFamily="34" charset="0"/>
              </a:rPr>
              <a:t>יהושע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FFCC"/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[Yahusha] 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SAW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 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the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earthquake</a:t>
            </a:r>
            <a:b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</a:b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					</a:t>
            </a:r>
            <a:r>
              <a:rPr lang="en-US" sz="3200" dirty="0" smtClean="0">
                <a:ln>
                  <a:solidFill>
                    <a:srgbClr val="FF0066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00"/>
                  </a:glow>
                </a:effectLst>
                <a:latin typeface="Arial Black" panose="020B0A04020102020204" pitchFamily="34" charset="0"/>
              </a:rPr>
              <a:t>AND ALL THAT TOOK PLACE,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/>
            </a:r>
            <a:b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</a:b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			  they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feared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exceedingly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, saying,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/>
            </a:r>
            <a:b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</a:b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						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“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glow rad="88900">
                    <a:srgbClr val="FFFF00"/>
                  </a:glow>
                </a:effectLst>
                <a:latin typeface="TITUS Cyberbit Basic" panose="02020603050405020304" pitchFamily="18" charset="0"/>
              </a:rPr>
              <a:t>Truly this was the Son of Elohim!” </a:t>
            </a:r>
            <a:endParaRPr lang="en-US" sz="3200" dirty="0" smtClean="0">
              <a:ln>
                <a:solidFill>
                  <a:schemeClr val="bg1"/>
                </a:solidFill>
              </a:ln>
              <a:solidFill>
                <a:srgbClr val="00FF00"/>
              </a:solidFill>
              <a:effectLst>
                <a:glow rad="88900">
                  <a:srgbClr val="FFFF00"/>
                </a:glow>
              </a:effectLst>
              <a:latin typeface="TITUS Cyberbit Basic" panose="02020603050405020304" pitchFamily="18" charset="0"/>
            </a:endParaRPr>
          </a:p>
          <a:p>
            <a:endParaRPr lang="en-US" sz="800" dirty="0" smtClean="0">
              <a:ln>
                <a:solidFill>
                  <a:schemeClr val="bg1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glow rad="88900">
                  <a:srgbClr val="FFFF00"/>
                </a:glow>
              </a:effectLst>
              <a:latin typeface="TITUS Cyberbit Basic" panose="02020603050405020304" pitchFamily="18" charset="0"/>
            </a:endParaRPr>
          </a:p>
          <a:p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The Centurion (captain) seeing 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all that took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p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lace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, which includes the 	“renting in twain of the veil, from 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TOP to BOTTOM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,”  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was b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y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	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necessit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y, facing a 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/>
                <a:latin typeface="Arial Black" panose="020B0A04020102020204" pitchFamily="34" charset="0"/>
              </a:rPr>
              <a:t>full frontal view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of the Tabernacle!</a:t>
            </a:r>
          </a:p>
          <a:p>
            <a:endParaRPr lang="en-US" sz="1400" b="1" dirty="0">
              <a:ln>
                <a:solidFill>
                  <a:srgbClr val="FF0066"/>
                </a:solidFill>
              </a:ln>
              <a:solidFill>
                <a:srgbClr val="00FFFF"/>
              </a:solidFill>
              <a:effectLst/>
              <a:latin typeface="TITUS Cyberbit Basic" panose="02020603050405020304" pitchFamily="18" charset="0"/>
            </a:endParaRPr>
          </a:p>
          <a:p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Could Yahusha’s offering qualify as the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>
                  <a:glow rad="88900">
                    <a:srgbClr val="00FF00"/>
                  </a:glow>
                </a:effectLst>
                <a:latin typeface="TITUS Cyberbit Basic" panose="02020603050405020304" pitchFamily="18" charset="0"/>
              </a:rPr>
              <a:t>Antitype? </a:t>
            </a:r>
            <a:r>
              <a:rPr lang="en-US" sz="3200" b="1" dirty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 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>
                  <a:glow rad="63500">
                    <a:srgbClr val="00FF00"/>
                  </a:glow>
                </a:effectLst>
                <a:latin typeface="TITUS Cyberbit Basic" panose="02020603050405020304" pitchFamily="18" charset="0"/>
              </a:rPr>
              <a:t>It was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>
                  <a:glow rad="63500">
                    <a:srgbClr val="00FF00"/>
                  </a:glow>
                </a:effectLst>
                <a:latin typeface="TITUS Cyberbit Basic" panose="02020603050405020304" pitchFamily="18" charset="0"/>
              </a:rPr>
              <a:t>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outside the city.  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>
                  <a:glow rad="63500">
                    <a:srgbClr val="00FF00"/>
                  </a:glow>
                </a:effectLst>
                <a:latin typeface="TITUS Cyberbit Basic" panose="02020603050405020304" pitchFamily="18" charset="0"/>
              </a:rPr>
              <a:t>It was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>
                  <a:glow rad="63500">
                    <a:srgbClr val="00FF00"/>
                  </a:glow>
                </a:effectLst>
                <a:latin typeface="TITUS Cyberbit Basic" panose="02020603050405020304" pitchFamily="18" charset="0"/>
              </a:rPr>
              <a:t>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facing the front of the Tabernacle.  Could Yahusha’s </a:t>
            </a:r>
            <a:r>
              <a:rPr lang="en-US" sz="3200" b="1" dirty="0" smtClean="0">
                <a:ln>
                  <a:solidFill>
                    <a:srgbClr val="00FFFF"/>
                  </a:solidFill>
                </a:ln>
                <a:solidFill>
                  <a:srgbClr val="FF0000"/>
                </a:solidFill>
                <a:effectLst/>
                <a:latin typeface="TITUS Cyberbit Basic" panose="02020603050405020304" pitchFamily="18" charset="0"/>
              </a:rPr>
              <a:t>BLOOD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 offering compliment or – </a:t>
            </a:r>
            <a:r>
              <a:rPr lang="en-US" sz="3200" b="1" u="sng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FULFILL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 – the Red Heifer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glow rad="127000">
                    <a:srgbClr val="FFFF00"/>
                  </a:glow>
                </a:effectLst>
                <a:latin typeface="TITUS Cyberbit Basic" panose="02020603050405020304" pitchFamily="18" charset="0"/>
              </a:rPr>
              <a:t>Type</a:t>
            </a:r>
            <a:r>
              <a:rPr lang="en-US" sz="3200" b="1" dirty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 </a:t>
            </a:r>
            <a:r>
              <a:rPr lang="en-US" sz="3200" b="1" dirty="0" smtClean="0">
                <a:ln>
                  <a:solidFill>
                    <a:srgbClr val="FF0066"/>
                  </a:solidFill>
                </a:ln>
                <a:solidFill>
                  <a:srgbClr val="00FFFF"/>
                </a:solidFill>
                <a:effectLst/>
                <a:latin typeface="TITUS Cyberbit Basic" panose="02020603050405020304" pitchFamily="18" charset="0"/>
              </a:rPr>
              <a:t>? </a:t>
            </a:r>
            <a:endParaRPr lang="en-US" sz="3200" b="1" dirty="0">
              <a:ln>
                <a:solidFill>
                  <a:srgbClr val="FF0066"/>
                </a:solidFill>
              </a:ln>
              <a:solidFill>
                <a:srgbClr val="00FFFF"/>
              </a:solidFill>
              <a:effectLst/>
              <a:latin typeface="TITUS Cyberbit Basic" panose="02020603050405020304" pitchFamily="18" charset="0"/>
            </a:endParaRPr>
          </a:p>
          <a:p>
            <a:endParaRPr lang="en-US" sz="2800" b="0" i="0" u="sng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12586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rgbClr val="00FFFF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Who </a:t>
            </a:r>
            <a:r>
              <a:rPr lang="en-CA" sz="4800" i="1" u="sng" dirty="0" smtClean="0">
                <a:ln w="19050">
                  <a:solidFill>
                    <a:srgbClr val="00FFFF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Witnessed</a:t>
            </a:r>
            <a:r>
              <a:rPr lang="en-CA" sz="3200" i="1" dirty="0" smtClean="0">
                <a:ln w="19050">
                  <a:solidFill>
                    <a:srgbClr val="00FFFF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 these events? </a:t>
            </a:r>
            <a:endParaRPr lang="en-CA" sz="3200" i="1" dirty="0">
              <a:ln w="19050">
                <a:solidFill>
                  <a:srgbClr val="00FFFF"/>
                </a:solidFill>
              </a:ln>
              <a:solidFill>
                <a:srgbClr val="6E4208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76982" y="2174501"/>
            <a:ext cx="6389461" cy="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22" y="1693863"/>
            <a:ext cx="2583180" cy="16532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/>
          <p:cNvSpPr/>
          <p:nvPr/>
        </p:nvSpPr>
        <p:spPr>
          <a:xfrm>
            <a:off x="6256866" y="1244338"/>
            <a:ext cx="1218589" cy="461039"/>
          </a:xfrm>
          <a:prstGeom prst="rect">
            <a:avLst/>
          </a:prstGeom>
          <a:noFill/>
          <a:ln w="5715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3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400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36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327321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19:5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heifer shall be burned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before his e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y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es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– he burns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			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its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hide, and its flesh, and its blood, and its dung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.</a:t>
            </a:r>
          </a:p>
          <a:p>
            <a:endParaRPr lang="en-US" sz="2800" b="1" dirty="0">
              <a:ln>
                <a:solidFill>
                  <a:srgbClr val="0000FF"/>
                </a:solidFill>
              </a:ln>
              <a:solidFill>
                <a:srgbClr val="FF33CC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u="sng" dirty="0" smtClean="0">
                <a:solidFill>
                  <a:srgbClr val="002060"/>
                </a:solidFill>
              </a:rPr>
              <a:t>whole bod</a:t>
            </a:r>
            <a:r>
              <a:rPr lang="en-US" sz="2800" dirty="0" smtClean="0">
                <a:solidFill>
                  <a:srgbClr val="002060"/>
                </a:solidFill>
              </a:rPr>
              <a:t>y was to be offered for the cleansing from sin.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Not one part was to be omitted. 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offering was to be performed in full view of the Chief of Priests.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Red Heifer’s Body - Completely?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20652" y="1350369"/>
            <a:ext cx="8634952" cy="424340"/>
          </a:xfrm>
          <a:prstGeom prst="roundRect">
            <a:avLst/>
          </a:prstGeom>
          <a:noFill/>
          <a:ln w="3810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85" y="4155536"/>
            <a:ext cx="3762375" cy="25622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/>
          <p:cNvPicPr preferRelativeResize="0">
            <a:picLocks noChangeAspect="1"/>
          </p:cNvPicPr>
          <p:nvPr/>
        </p:nvPicPr>
        <p:blipFill rotWithShape="1">
          <a:blip r:embed="rId3"/>
          <a:srcRect l="-99" t="13131" r="931" b="11789"/>
          <a:stretch/>
        </p:blipFill>
        <p:spPr>
          <a:xfrm>
            <a:off x="1053058" y="4155536"/>
            <a:ext cx="4427224" cy="24866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297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37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692209"/>
            <a:ext cx="11494613" cy="59223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</a:rPr>
              <a:t>T</a:t>
            </a:r>
            <a:r>
              <a:rPr lang="en-US" sz="2800" dirty="0" smtClean="0">
                <a:solidFill>
                  <a:srgbClr val="002060"/>
                </a:solidFill>
              </a:rPr>
              <a:t>he </a:t>
            </a:r>
            <a:r>
              <a:rPr lang="en-US" sz="2800" b="1" dirty="0" smtClean="0">
                <a:solidFill>
                  <a:srgbClr val="C00000"/>
                </a:solidFill>
              </a:rPr>
              <a:t>blood</a:t>
            </a:r>
            <a:r>
              <a:rPr lang="en-US" sz="2800" dirty="0" smtClean="0">
                <a:solidFill>
                  <a:srgbClr val="002060"/>
                </a:solidFill>
              </a:rPr>
              <a:t> of the heifer was an important integral part of the offering.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This blood was </a:t>
            </a:r>
            <a:r>
              <a:rPr lang="en-US" sz="2800" b="1" u="sng" dirty="0" smtClean="0">
                <a:solidFill>
                  <a:srgbClr val="0000FF"/>
                </a:solidFill>
              </a:rPr>
              <a:t>commanded</a:t>
            </a:r>
            <a:r>
              <a:rPr lang="en-US" sz="2800" u="sng" dirty="0" smtClean="0">
                <a:solidFill>
                  <a:srgbClr val="002060"/>
                </a:solidFill>
              </a:rPr>
              <a:t> to be burnt with the offerin</a:t>
            </a:r>
            <a:r>
              <a:rPr lang="en-US" sz="2800" dirty="0" smtClean="0">
                <a:solidFill>
                  <a:srgbClr val="002060"/>
                </a:solidFill>
              </a:rPr>
              <a:t>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(</a:t>
            </a:r>
            <a:r>
              <a:rPr lang="en-US" sz="2800" dirty="0" err="1">
                <a:solidFill>
                  <a:srgbClr val="00B050"/>
                </a:solidFill>
              </a:rPr>
              <a:t>Num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19:5.</a:t>
            </a:r>
            <a:r>
              <a:rPr lang="en-US" sz="2800" dirty="0" smtClean="0">
                <a:solidFill>
                  <a:srgbClr val="002060"/>
                </a:solidFill>
              </a:rPr>
              <a:t>) </a:t>
            </a:r>
            <a:endParaRPr lang="en-US" sz="2800" dirty="0" smtClean="0">
              <a:solidFill>
                <a:srgbClr val="00B05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How does this relate to our Mashiach?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Heb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 9:14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How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much more shall the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blood of the Messiah,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who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through 	the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everlasting Spirit offered Himself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63500">
                    <a:srgbClr val="00FF99"/>
                  </a:glow>
                </a:effectLst>
              </a:rPr>
              <a:t>unblemished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Elohim, </a:t>
            </a:r>
            <a:r>
              <a:rPr lang="en-US" sz="2800" dirty="0" smtClean="0">
                <a:solidFill>
                  <a:schemeClr val="bg1"/>
                </a:solidFill>
              </a:rPr>
              <a:t>cleanse </a:t>
            </a:r>
            <a:r>
              <a:rPr lang="en-US" sz="2800" dirty="0">
                <a:solidFill>
                  <a:schemeClr val="bg1"/>
                </a:solidFill>
              </a:rPr>
              <a:t>your conscience </a:t>
            </a:r>
            <a:r>
              <a:rPr lang="en-US" sz="2800" u="sng" dirty="0" smtClean="0">
                <a:solidFill>
                  <a:schemeClr val="bg1"/>
                </a:solidFill>
              </a:rPr>
              <a:t>from </a:t>
            </a:r>
            <a:r>
              <a:rPr lang="en-US" sz="2800" u="sng" dirty="0" smtClean="0">
                <a:solidFill>
                  <a:schemeClr val="bg1"/>
                </a:solidFill>
                <a:effectLst>
                  <a:glow rad="76200">
                    <a:srgbClr val="FFFF00"/>
                  </a:glow>
                </a:effectLst>
              </a:rPr>
              <a:t>DEAD WORKS</a:t>
            </a: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srgbClr val="FFFF00"/>
                  </a:glow>
                </a:effectLst>
              </a:rPr>
              <a:t> </a:t>
            </a:r>
            <a:br>
              <a:rPr lang="en-US" sz="2800" dirty="0" smtClean="0">
                <a:solidFill>
                  <a:schemeClr val="bg1"/>
                </a:solidFill>
                <a:effectLst>
                  <a:glow rad="76200">
                    <a:srgbClr val="FFFF00"/>
                  </a:glow>
                </a:effectLst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glow rad="76200">
                    <a:srgbClr val="FFFF00"/>
                  </a:glow>
                </a:effectLst>
              </a:rPr>
              <a:t>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to serve the living Elohim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 </a:t>
            </a:r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red heifer offering had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	also, a physical import. 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Yahusha’s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blood offerin</a:t>
            </a:r>
            <a:r>
              <a:rPr lang="en-US" sz="2800" b="1" dirty="0" smtClean="0">
                <a:solidFill>
                  <a:srgbClr val="FF0000"/>
                </a:solidFill>
              </a:rPr>
              <a:t>g </a:t>
            </a:r>
            <a:r>
              <a:rPr lang="en-US" sz="2800" dirty="0" smtClean="0">
                <a:solidFill>
                  <a:srgbClr val="002060"/>
                </a:solidFill>
              </a:rPr>
              <a:t>was </a:t>
            </a:r>
            <a:r>
              <a:rPr lang="en-US" sz="2800" u="sng" dirty="0">
                <a:solidFill>
                  <a:srgbClr val="9900FF"/>
                </a:solidFill>
              </a:rPr>
              <a:t>much </a:t>
            </a:r>
            <a:r>
              <a:rPr lang="en-US" sz="2800" u="sng" dirty="0" smtClean="0">
                <a:solidFill>
                  <a:srgbClr val="9900FF"/>
                </a:solidFill>
              </a:rPr>
              <a:t>more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than a physical offering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rgbClr val="002060"/>
                </a:solidFill>
              </a:rPr>
              <a:t>it 	ultra importantly, primarily operated on a fully spiritual basis.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Red Heifer’s Blood Too? 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880472" y="3890926"/>
            <a:ext cx="7232969" cy="1661690"/>
          </a:xfrm>
          <a:prstGeom prst="wedgeRoundRectCallout">
            <a:avLst>
              <a:gd name="adj1" fmla="val 13569"/>
              <a:gd name="adj2" fmla="val -95737"/>
              <a:gd name="adj3" fmla="val 16667"/>
            </a:avLst>
          </a:prstGeom>
          <a:solidFill>
            <a:schemeClr val="accent2"/>
          </a:soli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smtClean="0">
                <a:solidFill>
                  <a:schemeClr val="bg1"/>
                </a:solidFill>
              </a:rPr>
              <a:t>At Dawn, the 1</a:t>
            </a:r>
            <a:r>
              <a:rPr lang="en-CA" sz="2200" baseline="30000" dirty="0" smtClean="0">
                <a:solidFill>
                  <a:schemeClr val="bg1"/>
                </a:solidFill>
              </a:rPr>
              <a:t>st</a:t>
            </a:r>
            <a:r>
              <a:rPr lang="en-CA" sz="2200" dirty="0" smtClean="0">
                <a:solidFill>
                  <a:schemeClr val="bg1"/>
                </a:solidFill>
              </a:rPr>
              <a:t> cycle of the week, John 20:17, </a:t>
            </a:r>
            <a:r>
              <a:rPr lang="en-CA" sz="2200" dirty="0" smtClean="0">
                <a:solidFill>
                  <a:srgbClr val="0000FF"/>
                </a:solidFill>
              </a:rPr>
              <a:t>Yahusha</a:t>
            </a:r>
            <a:r>
              <a:rPr lang="en-CA" sz="2200" dirty="0" smtClean="0">
                <a:solidFill>
                  <a:schemeClr val="bg1"/>
                </a:solidFill>
              </a:rPr>
              <a:t> stood before </a:t>
            </a:r>
            <a:r>
              <a:rPr lang="en-CA" sz="2200" dirty="0" smtClean="0">
                <a:solidFill>
                  <a:srgbClr val="0000FF"/>
                </a:solidFill>
              </a:rPr>
              <a:t>Yahuah</a:t>
            </a:r>
            <a:r>
              <a:rPr lang="en-CA" sz="2200" dirty="0" smtClean="0">
                <a:solidFill>
                  <a:schemeClr val="bg1"/>
                </a:solidFill>
              </a:rPr>
              <a:t> as the Perfect Sacrifice!  After the resurrection 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He being </a:t>
            </a:r>
            <a:r>
              <a:rPr lang="en-CA" sz="2200" b="1" u="sng" dirty="0" smtClean="0"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</a:rPr>
              <a:t>Flawless</a:t>
            </a:r>
            <a:r>
              <a:rPr lang="en-CA" sz="2200" b="1" dirty="0" smtClean="0"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</a:rPr>
              <a:t>, 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became </a:t>
            </a:r>
            <a:r>
              <a:rPr lang="en-CA" sz="2200" dirty="0">
                <a:solidFill>
                  <a:schemeClr val="bg1"/>
                </a:solidFill>
              </a:rPr>
              <a:t>the</a:t>
            </a:r>
            <a:r>
              <a:rPr lang="en-CA" sz="22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200" dirty="0" smtClean="0">
                <a:solidFill>
                  <a:schemeClr val="bg1"/>
                </a:solidFill>
              </a:rPr>
              <a:t> </a:t>
            </a:r>
            <a:r>
              <a:rPr lang="en-CA" sz="2800" b="1" dirty="0" smtClean="0">
                <a:solidFill>
                  <a:schemeClr val="bg1"/>
                </a:solidFill>
                <a:effectLst>
                  <a:glow rad="76200">
                    <a:srgbClr val="00FFFF"/>
                  </a:glow>
                </a:effectLst>
                <a:latin typeface="Footlight MT Light" panose="0204060206030A020304" pitchFamily="18" charset="0"/>
              </a:rPr>
              <a:t>First-fruit</a:t>
            </a:r>
            <a:r>
              <a:rPr lang="en-CA" sz="2200" dirty="0" smtClean="0">
                <a:solidFill>
                  <a:schemeClr val="bg1"/>
                </a:solidFill>
              </a:rPr>
              <a:t> offering on - </a:t>
            </a:r>
            <a:r>
              <a:rPr lang="en-CA" sz="2200" b="1" u="sng" dirty="0" smtClean="0">
                <a:solidFill>
                  <a:schemeClr val="bg1"/>
                </a:solidFill>
              </a:rPr>
              <a:t>Wave Sheaf</a:t>
            </a:r>
            <a:r>
              <a:rPr lang="en-CA" sz="2200" b="1" dirty="0" smtClean="0">
                <a:solidFill>
                  <a:schemeClr val="bg1"/>
                </a:solidFill>
              </a:rPr>
              <a:t> </a:t>
            </a:r>
            <a:r>
              <a:rPr lang="en-CA" sz="2200" dirty="0" smtClean="0">
                <a:solidFill>
                  <a:schemeClr val="bg1"/>
                </a:solidFill>
              </a:rPr>
              <a:t>Day!</a:t>
            </a:r>
            <a:endParaRPr lang="en-CA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24402" y="6542302"/>
            <a:ext cx="367598" cy="315698"/>
          </a:xfrm>
        </p:spPr>
        <p:txBody>
          <a:bodyPr/>
          <a:lstStyle/>
          <a:p>
            <a:fld id="{6D22F896-40B5-4ADD-8801-0D06FADFA095}" type="slidenum">
              <a:rPr lang="en-US" sz="1200" smtClean="0"/>
              <a:t>38</a:t>
            </a:fld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468145" y="1768160"/>
            <a:ext cx="9478978" cy="2537140"/>
          </a:xfrm>
          <a:prstGeom prst="rect">
            <a:avLst/>
          </a:prstGeom>
          <a:ln w="762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 smtClean="0"/>
              <a:t>Has there been a veil insidiously imposed upon the </a:t>
            </a:r>
            <a:br>
              <a:rPr lang="en-CA" sz="4400" dirty="0" smtClean="0"/>
            </a:br>
            <a:r>
              <a:rPr lang="en-CA" sz="4400" dirty="0" smtClean="0"/>
              <a:t>Red Heifer Sacrifice?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9545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rgbClr val="FFFF00">
                <a:alpha val="45000"/>
              </a:srgbClr>
            </a:gs>
            <a:gs pos="53000">
              <a:schemeClr val="accent5">
                <a:lumMod val="76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39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75062"/>
            <a:ext cx="11494613" cy="521643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 smtClean="0">
                <a:solidFill>
                  <a:srgbClr val="008080"/>
                </a:solidFill>
                <a:latin typeface="Georgia" panose="02040502050405020303" pitchFamily="18" charset="0"/>
              </a:rPr>
              <a:t/>
            </a:r>
            <a:br>
              <a:rPr lang="en-US" sz="1000" dirty="0" smtClean="0">
                <a:solidFill>
                  <a:srgbClr val="008080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Matt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26:27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Then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took the cup and gave thanks, and gave it to them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said, Take, drink of it, all of you. </a:t>
            </a: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Matt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26:28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Georgia" panose="02040502050405020303" pitchFamily="18" charset="0"/>
              </a:rPr>
              <a:t>THIS IS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Georgia" panose="02040502050405020303" pitchFamily="18" charset="0"/>
              </a:rPr>
              <a:t>MY BLOOD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Georgia" panose="02040502050405020303" pitchFamily="18" charset="0"/>
              </a:rPr>
              <a:t> OF THE NEW COVENANT 				</a:t>
            </a:r>
            <a:r>
              <a:rPr lang="en-US" sz="2800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which </a:t>
            </a:r>
            <a:r>
              <a:rPr lang="en-US" sz="28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is shed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for many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Georgia" panose="02040502050405020303" pitchFamily="18" charset="0"/>
              </a:rPr>
              <a:t>FOR THE REMISSION OF SINS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See also </a:t>
            </a:r>
            <a:r>
              <a:rPr lang="en-US" sz="2400" dirty="0" smtClean="0">
                <a:solidFill>
                  <a:srgbClr val="00B050"/>
                </a:solidFill>
              </a:rPr>
              <a:t>Mark 14:24; Luke 22:20. 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Question: </a:t>
            </a:r>
            <a:r>
              <a:rPr lang="en-US" sz="2800" dirty="0" smtClean="0">
                <a:solidFill>
                  <a:srgbClr val="002060"/>
                </a:solidFill>
              </a:rPr>
              <a:t>What does </a:t>
            </a:r>
            <a:r>
              <a:rPr lang="en-US" sz="2800" dirty="0" smtClean="0">
                <a:solidFill>
                  <a:srgbClr val="0000FF"/>
                </a:solidFill>
              </a:rPr>
              <a:t>Yahuah</a:t>
            </a:r>
            <a:r>
              <a:rPr lang="en-US" sz="2800" dirty="0" smtClean="0">
                <a:solidFill>
                  <a:srgbClr val="002060"/>
                </a:solidFill>
              </a:rPr>
              <a:t> reveal in the Torah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		about the </a:t>
            </a:r>
            <a:r>
              <a:rPr lang="en-US" sz="2800" b="1" u="sng" dirty="0" smtClean="0">
                <a:solidFill>
                  <a:srgbClr val="002060"/>
                </a:solidFill>
              </a:rPr>
              <a:t>foundational im</a:t>
            </a:r>
            <a:r>
              <a:rPr lang="en-US" sz="2800" b="1" dirty="0" smtClean="0">
                <a:solidFill>
                  <a:srgbClr val="002060"/>
                </a:solidFill>
              </a:rPr>
              <a:t>p</a:t>
            </a:r>
            <a:r>
              <a:rPr lang="en-US" sz="2800" b="1" u="sng" dirty="0" smtClean="0">
                <a:solidFill>
                  <a:srgbClr val="002060"/>
                </a:solidFill>
              </a:rPr>
              <a:t>ort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of the blood?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Lev 17:11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 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the </a:t>
            </a:r>
            <a:r>
              <a:rPr lang="en-US" sz="2800" dirty="0" smtClean="0">
                <a:ln w="19050">
                  <a:solidFill>
                    <a:srgbClr val="FF0066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LIFE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of the flesh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in the </a:t>
            </a:r>
            <a:r>
              <a:rPr lang="en-US" sz="2800" b="1" u="sng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and 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 have 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g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iven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		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it 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y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ou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b="1" i="1" dirty="0">
                <a:ln>
                  <a:solidFill>
                    <a:srgbClr val="0000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FFFF00"/>
                  </a:glow>
                </a:effectLst>
                <a:latin typeface="arial" panose="020B0604020202020204" pitchFamily="34" charset="0"/>
              </a:rPr>
              <a:t>upon the altar 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to make an atonement for 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y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our 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souls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		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it </a:t>
            </a:r>
            <a:r>
              <a:rPr lang="en-US" sz="28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the			 	</a:t>
            </a:r>
            <a:r>
              <a:rPr lang="en-US" sz="2800" b="1" dirty="0" smtClean="0">
                <a:solidFill>
                  <a:srgbClr val="9E0B0F"/>
                </a:solidFill>
                <a:latin typeface="arial" panose="020B0604020202020204" pitchFamily="34" charset="0"/>
              </a:rPr>
              <a:t>blood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that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maketh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an atonement for the soul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Si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g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nificance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 of Yahusha’s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Blood Offering! 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 descr="C:\Users\Rae\Desktop\red heifer of tor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40" y="2952750"/>
            <a:ext cx="3524250" cy="16704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nt Arrow 3"/>
          <p:cNvSpPr/>
          <p:nvPr/>
        </p:nvSpPr>
        <p:spPr>
          <a:xfrm flipV="1">
            <a:off x="8176260" y="2690949"/>
            <a:ext cx="853440" cy="1378130"/>
          </a:xfrm>
          <a:prstGeom prst="bentArrow">
            <a:avLst>
              <a:gd name="adj1" fmla="val 25000"/>
              <a:gd name="adj2" fmla="val 39583"/>
              <a:gd name="adj3" fmla="val 43056"/>
              <a:gd name="adj4" fmla="val 43750"/>
            </a:avLst>
          </a:prstGeom>
          <a:gradFill flip="none" rotWithShape="1">
            <a:gsLst>
              <a:gs pos="76000">
                <a:srgbClr val="FFFF00">
                  <a:alpha val="45000"/>
                </a:srgbClr>
              </a:gs>
              <a:gs pos="50000">
                <a:schemeClr val="accent5">
                  <a:lumMod val="76000"/>
                </a:schemeClr>
              </a:gs>
              <a:gs pos="32000">
                <a:schemeClr val="tx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8575">
            <a:solidFill>
              <a:srgbClr val="00FFFF"/>
            </a:solidFill>
          </a:ln>
          <a:effectLst>
            <a:glow rad="63500">
              <a:schemeClr val="accent5">
                <a:lumMod val="75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488181" y="6097158"/>
            <a:ext cx="7982391" cy="612648"/>
          </a:xfrm>
          <a:prstGeom prst="wedgeRoundRectCallout">
            <a:avLst>
              <a:gd name="adj1" fmla="val -20984"/>
              <a:gd name="adj2" fmla="val -141569"/>
              <a:gd name="adj3" fmla="val 16667"/>
            </a:avLst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chemeClr val="accent5">
                    <a:lumMod val="75000"/>
                  </a:schemeClr>
                </a:solidFill>
              </a:rPr>
              <a:t>Is this a prophecy of Yahusha’s Sacrifice?</a:t>
            </a:r>
            <a:endParaRPr lang="en-CA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4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" y="198409"/>
            <a:ext cx="12001500" cy="6478436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600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" y="640314"/>
            <a:ext cx="116586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True Believers </a:t>
            </a:r>
            <a:r>
              <a:rPr lang="en-US" sz="3200" dirty="0">
                <a:solidFill>
                  <a:srgbClr val="002060"/>
                </a:solidFill>
              </a:rPr>
              <a:t>speak </a:t>
            </a:r>
            <a:r>
              <a:rPr lang="en-US" sz="3200" dirty="0" smtClean="0">
                <a:solidFill>
                  <a:srgbClr val="0000FF"/>
                </a:solidFill>
              </a:rPr>
              <a:t>Yahusha’s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u="sng" dirty="0">
                <a:solidFill>
                  <a:srgbClr val="002060"/>
                </a:solidFill>
              </a:rPr>
              <a:t>life</a:t>
            </a:r>
            <a:r>
              <a:rPr lang="en-US" sz="3200" dirty="0">
                <a:solidFill>
                  <a:srgbClr val="002060"/>
                </a:solidFill>
              </a:rPr>
              <a:t> into the world around them through lips that are covered by the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blood </a:t>
            </a:r>
            <a:r>
              <a:rPr lang="en-US" sz="3200" dirty="0">
                <a:solidFill>
                  <a:srgbClr val="002060"/>
                </a:solidFill>
              </a:rPr>
              <a:t>of </a:t>
            </a:r>
            <a:r>
              <a:rPr lang="en-US" sz="3200" dirty="0" smtClean="0">
                <a:solidFill>
                  <a:srgbClr val="0000FF"/>
                </a:solidFill>
              </a:rPr>
              <a:t>Mashiach.  </a:t>
            </a:r>
            <a:r>
              <a:rPr lang="en-US" sz="3200" dirty="0" smtClean="0">
                <a:solidFill>
                  <a:srgbClr val="002060"/>
                </a:solidFill>
              </a:rPr>
              <a:t>The </a:t>
            </a:r>
            <a:r>
              <a:rPr lang="en-US" sz="3200" dirty="0">
                <a:solidFill>
                  <a:srgbClr val="002060"/>
                </a:solidFill>
              </a:rPr>
              <a:t>bride of </a:t>
            </a:r>
            <a:r>
              <a:rPr lang="en-US" sz="3200" dirty="0" smtClean="0">
                <a:solidFill>
                  <a:srgbClr val="002060"/>
                </a:solidFill>
              </a:rPr>
              <a:t>the </a:t>
            </a:r>
            <a:r>
              <a:rPr lang="en-US" sz="3200" dirty="0" smtClean="0">
                <a:solidFill>
                  <a:srgbClr val="0000FF"/>
                </a:solidFill>
              </a:rPr>
              <a:t>Mashiach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is uniquely His and she is </a:t>
            </a:r>
            <a:r>
              <a:rPr lang="en-US" sz="3200" dirty="0" smtClean="0">
                <a:solidFill>
                  <a:srgbClr val="002060"/>
                </a:solidFill>
              </a:rPr>
              <a:t>progressively </a:t>
            </a:r>
            <a:r>
              <a:rPr lang="en-US" sz="3200" dirty="0">
                <a:solidFill>
                  <a:srgbClr val="002060"/>
                </a:solidFill>
              </a:rPr>
              <a:t>becoming more and more like Him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  <a:br>
              <a:rPr lang="en-US" sz="3200" dirty="0" smtClean="0">
                <a:solidFill>
                  <a:srgbClr val="002060"/>
                </a:solidFill>
              </a:rPr>
            </a:br>
            <a:endParaRPr lang="en-US" sz="10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How?  </a:t>
            </a:r>
            <a:r>
              <a:rPr lang="en-US" sz="3200" dirty="0" smtClean="0">
                <a:solidFill>
                  <a:srgbClr val="002060"/>
                </a:solidFill>
              </a:rPr>
              <a:t>By examining The </a:t>
            </a:r>
            <a:r>
              <a:rPr lang="en-US" sz="3200" dirty="0" err="1" smtClean="0">
                <a:solidFill>
                  <a:srgbClr val="002060"/>
                </a:solidFill>
              </a:rPr>
              <a:t>MelchiTzedek</a:t>
            </a:r>
            <a:r>
              <a:rPr lang="en-US" sz="3200" dirty="0" smtClean="0">
                <a:solidFill>
                  <a:srgbClr val="002060"/>
                </a:solidFill>
              </a:rPr>
              <a:t> Covenant and making a persistent effort to align more within that Covenant.</a:t>
            </a:r>
            <a:br>
              <a:rPr lang="en-US" sz="3200" dirty="0" smtClean="0">
                <a:solidFill>
                  <a:srgbClr val="002060"/>
                </a:solidFill>
              </a:rPr>
            </a:br>
            <a:endParaRPr lang="en-US" sz="14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Yahusha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was clothed in a 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rgbClr val="FF33CC"/>
                  </a:glow>
                </a:effectLst>
              </a:rPr>
              <a:t>SCARLET ROBE </a:t>
            </a:r>
            <a:r>
              <a:rPr lang="en-US" sz="3200" dirty="0" smtClean="0">
                <a:solidFill>
                  <a:srgbClr val="002060"/>
                </a:solidFill>
              </a:rPr>
              <a:t>to </a:t>
            </a:r>
            <a:r>
              <a:rPr lang="en-US" sz="3200" dirty="0">
                <a:solidFill>
                  <a:srgbClr val="002060"/>
                </a:solidFill>
              </a:rPr>
              <a:t>symbolize not only His royalty, but His life and His 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blood. </a:t>
            </a:r>
            <a:r>
              <a:rPr lang="en-US" sz="3200" dirty="0">
                <a:solidFill>
                  <a:srgbClr val="002060"/>
                </a:solidFill>
              </a:rPr>
              <a:t>The word 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blood</a:t>
            </a:r>
            <a:r>
              <a:rPr lang="en-US" sz="3200" dirty="0">
                <a:solidFill>
                  <a:srgbClr val="002060"/>
                </a:solidFill>
              </a:rPr>
              <a:t> in the </a:t>
            </a:r>
            <a:r>
              <a:rPr lang="en-US" sz="3200" dirty="0" smtClean="0">
                <a:solidFill>
                  <a:srgbClr val="002060"/>
                </a:solidFill>
              </a:rPr>
              <a:t>Scriptures </a:t>
            </a:r>
            <a:r>
              <a:rPr lang="en-US" sz="3200" dirty="0">
                <a:solidFill>
                  <a:srgbClr val="002060"/>
                </a:solidFill>
              </a:rPr>
              <a:t>is associated with </a:t>
            </a:r>
            <a:r>
              <a:rPr lang="en-US" sz="3200" b="1" i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life. </a:t>
            </a:r>
            <a:r>
              <a:rPr lang="en-US" sz="3200" b="1" i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We </a:t>
            </a:r>
            <a:r>
              <a:rPr lang="en-US" sz="3200" dirty="0">
                <a:solidFill>
                  <a:srgbClr val="002060"/>
                </a:solidFill>
              </a:rPr>
              <a:t>are told at least twice in Leviticus 17:11 </a:t>
            </a:r>
            <a:r>
              <a:rPr lang="en-US" sz="3200" dirty="0">
                <a:solidFill>
                  <a:srgbClr val="002060"/>
                </a:solidFill>
                <a:latin typeface="Ancient Paleo Hebrew" panose="02020603050405020304" pitchFamily="18" charset="0"/>
                <a:cs typeface="Ancient Paleo Hebrew" panose="02020603050405020304" pitchFamily="18" charset="0"/>
              </a:rPr>
              <a:t>&amp;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14 that the </a:t>
            </a:r>
            <a:r>
              <a:rPr lang="en-US" sz="3200" b="1" i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life</a:t>
            </a:r>
            <a:r>
              <a:rPr lang="en-US" sz="3200" dirty="0">
                <a:solidFill>
                  <a:srgbClr val="002060"/>
                </a:solidFill>
              </a:rPr>
              <a:t> of all flesh is in the 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blood.</a:t>
            </a:r>
          </a:p>
          <a:p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40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455142"/>
            <a:ext cx="11494613" cy="59223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Lev 17:11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 </a:t>
            </a:r>
            <a:endParaRPr lang="en-US" sz="2800" dirty="0" smtClean="0">
              <a:solidFill>
                <a:srgbClr val="9D360E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  <a:p>
            <a:pPr lvl="0"/>
            <a:r>
              <a:rPr lang="en-US" sz="44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For </a:t>
            </a:r>
            <a:r>
              <a:rPr lang="en-US" sz="4400" dirty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the </a:t>
            </a:r>
            <a:r>
              <a:rPr lang="en-US" sz="4400" dirty="0">
                <a:ln w="19050">
                  <a:solidFill>
                    <a:srgbClr val="FF0066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LIFE</a:t>
            </a:r>
            <a:r>
              <a:rPr lang="en-US" sz="4400" dirty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of the flesh </a:t>
            </a:r>
            <a:r>
              <a:rPr lang="en-US" sz="4400" i="1" dirty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is</a:t>
            </a:r>
            <a:r>
              <a:rPr lang="en-US" sz="4400" dirty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in </a:t>
            </a:r>
            <a:r>
              <a:rPr lang="en-US" sz="44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the </a:t>
            </a:r>
            <a:r>
              <a:rPr lang="en-US" sz="4400" b="1" u="sng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US" sz="4400" b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en-US" sz="4400" b="1" dirty="0" smtClean="0">
              <a:solidFill>
                <a:srgbClr val="9D360E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  <a:p>
            <a:pPr lvl="0"/>
            <a:endParaRPr lang="en-US" sz="4400" dirty="0">
              <a:solidFill>
                <a:srgbClr val="9D360E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Why is it then that people concentrate on the 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</a:rPr>
              <a:t>											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COLOUR OF SKIN AND HAIR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</a:rPr>
              <a:t>						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for the “red heifer” offering?</a:t>
            </a:r>
            <a:b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The next </a:t>
            </a:r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latin typeface="arial" panose="020B0604020202020204" pitchFamily="34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 slides are a </a:t>
            </a:r>
            <a:r>
              <a:rPr lang="en-US" sz="3200" b="1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review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 from Part1, and then, for some 							</a:t>
            </a:r>
            <a:r>
              <a:rPr lang="en-US" sz="4400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Ver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</a:rPr>
              <a:t>y</a:t>
            </a:r>
            <a:r>
              <a:rPr lang="en-US" sz="4400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 Revealin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</a:rPr>
              <a:t>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information!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9465733" y="218075"/>
            <a:ext cx="914400" cy="914400"/>
          </a:xfrm>
          <a:prstGeom prst="irregularSeal1">
            <a:avLst/>
          </a:prstGeom>
          <a:solidFill>
            <a:srgbClr val="FF33CC"/>
          </a:solidFill>
          <a:ln w="38100">
            <a:solidFill>
              <a:srgbClr val="0000FF"/>
            </a:solidFill>
          </a:ln>
          <a:effectLst>
            <a:glow rad="127000">
              <a:srgbClr val="00FF99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41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851" y="567265"/>
            <a:ext cx="11521140" cy="5886453"/>
          </a:xfrm>
          <a:prstGeom prst="rect">
            <a:avLst/>
          </a:prstGeom>
          <a:solidFill>
            <a:schemeClr val="accent2"/>
          </a:solidFill>
          <a:ln w="5715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  <a:buFont typeface="+mj-lt"/>
              <a:buAutoNum type="arabicPeriod" startAt="4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 of “</a:t>
            </a:r>
            <a:r>
              <a:rPr lang="en-US" sz="2800" dirty="0" err="1">
                <a:ln>
                  <a:solidFill>
                    <a:srgbClr val="0000FF"/>
                  </a:solidFill>
                </a:ln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eglah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translated as “heifer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</a:pP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we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“</a:t>
            </a:r>
            <a:r>
              <a:rPr lang="en-US" sz="2800" dirty="0" err="1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</a:pP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i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 word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</a:t>
            </a:r>
            <a:r>
              <a:rPr lang="en-US" sz="2800" i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Abraham.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CA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9900FF"/>
              </a:buClr>
              <a:buFont typeface="+mj-lt"/>
              <a:buAutoNum type="arabicPeriod" startAt="5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word “</a:t>
            </a:r>
            <a:r>
              <a:rPr lang="en-US" sz="2800" dirty="0" err="1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translated as “heifer,” clearly means: “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fruitful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according to all Hebrew lexicons.  This was also the case regarding the blessing promised to Abraham –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-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fruitful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00" y="1290551"/>
            <a:ext cx="358563" cy="50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98" y="1315406"/>
            <a:ext cx="460957" cy="480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37" y="1290551"/>
            <a:ext cx="388864" cy="505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22" y="1296901"/>
            <a:ext cx="362607" cy="4589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59786" y="1352832"/>
            <a:ext cx="250132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lamed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gimmel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ayin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2387572"/>
            <a:ext cx="386292" cy="488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45" y="2406606"/>
            <a:ext cx="639122" cy="469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48" y="2387572"/>
            <a:ext cx="353941" cy="4985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09014" y="2415961"/>
            <a:ext cx="157556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3825847"/>
            <a:ext cx="386292" cy="4889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70" y="3844881"/>
            <a:ext cx="639122" cy="469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73" y="3825847"/>
            <a:ext cx="353941" cy="4985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56639" y="3854236"/>
            <a:ext cx="157556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 descr="C:\Users\Rae\Desktop\red heifer of to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151" y="1176695"/>
            <a:ext cx="3429000" cy="162534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ent Arrow 2"/>
          <p:cNvSpPr/>
          <p:nvPr/>
        </p:nvSpPr>
        <p:spPr>
          <a:xfrm rot="16200000" flipV="1">
            <a:off x="6210721" y="-879055"/>
            <a:ext cx="618281" cy="7800973"/>
          </a:xfrm>
          <a:prstGeom prst="bentArrow">
            <a:avLst>
              <a:gd name="adj1" fmla="val 25000"/>
              <a:gd name="adj2" fmla="val 50000"/>
              <a:gd name="adj3" fmla="val 34617"/>
              <a:gd name="adj4" fmla="val 65383"/>
            </a:avLst>
          </a:prstGeom>
          <a:gradFill>
            <a:gsLst>
              <a:gs pos="76000">
                <a:srgbClr val="00FF00"/>
              </a:gs>
              <a:gs pos="37000">
                <a:schemeClr val="accent5">
                  <a:lumMod val="76000"/>
                  <a:alpha val="68000"/>
                </a:schemeClr>
              </a:gs>
              <a:gs pos="13000">
                <a:srgbClr val="FFFF00"/>
              </a:gs>
            </a:gsLst>
            <a:lin ang="20400000" scaled="0"/>
          </a:gradFill>
          <a:ln w="19050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19" name="Picture 16" descr="F:\Art on Desktop - 1\All white man clip art\yellow-blue smiley faces\question mark p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48" y="2910164"/>
            <a:ext cx="1274203" cy="143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964266" y="60314"/>
            <a:ext cx="2785633" cy="439219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 w="571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9900FF"/>
                </a:solidFill>
              </a:rPr>
              <a:t>Review – pt.1</a:t>
            </a:r>
            <a:endParaRPr lang="en-CA" sz="28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42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1" y="609600"/>
            <a:ext cx="11311590" cy="6004986"/>
          </a:xfrm>
          <a:prstGeom prst="rect">
            <a:avLst/>
          </a:prstGeom>
          <a:solidFill>
            <a:schemeClr val="accent2"/>
          </a:solidFill>
          <a:ln w="5715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CA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 “</a:t>
            </a:r>
            <a:r>
              <a:rPr lang="en-US" sz="2800" dirty="0" err="1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is associated with Egypt and Joseph. 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in Egypt that Joseph flourished. 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to his death, Israel spoke prophetic words and blessings over all of his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sons. 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words spoken over Joseph were:  </a:t>
            </a:r>
            <a:r>
              <a:rPr lang="en-US" sz="2800" i="1" dirty="0">
                <a:solidFill>
                  <a:srgbClr val="008080"/>
                </a:solidFill>
                <a:latin typeface="Georgia" panose="02040502050405020303" pitchFamily="18" charset="0"/>
              </a:rPr>
              <a:t>Gen 49:22  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Joseph is a fruitful bough, even a fruitful bough by a well; whose branches run over the wall.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KJV</a:t>
            </a:r>
            <a:endParaRPr lang="en-CA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9900FF"/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translations describe Joseph as a “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fruitful 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bough,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in Hebrew it reads “</a:t>
            </a:r>
            <a:r>
              <a:rPr lang="en-US" sz="2800" dirty="0" err="1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parote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ben.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  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9900FF"/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word “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is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literally “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son.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Joseph is emphatically described as a “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fruitful 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son.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would make him a very fruitful man like Abraham.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49" y="4540209"/>
            <a:ext cx="618269" cy="469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353" y="4521175"/>
            <a:ext cx="342392" cy="498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82" y="4483572"/>
            <a:ext cx="389365" cy="522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18" y="4483572"/>
            <a:ext cx="212634" cy="5361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3276" y="4578496"/>
            <a:ext cx="2877991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(nun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vav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49" y="4518516"/>
            <a:ext cx="357176" cy="476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41" y="4538135"/>
            <a:ext cx="466234" cy="358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48" y="5018051"/>
            <a:ext cx="357176" cy="476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40" y="5037670"/>
            <a:ext cx="466234" cy="3586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48638" y="5121755"/>
            <a:ext cx="1120716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(nun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64266" y="60314"/>
            <a:ext cx="2785633" cy="439219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 w="5715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9900FF"/>
                </a:solidFill>
              </a:rPr>
              <a:t>Review – pt.1</a:t>
            </a:r>
            <a:endParaRPr lang="en-CA" sz="28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43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264" y="423326"/>
            <a:ext cx="11311590" cy="6004986"/>
          </a:xfrm>
          <a:prstGeom prst="rect">
            <a:avLst/>
          </a:prstGeom>
          <a:solidFill>
            <a:schemeClr val="accent2"/>
          </a:solidFill>
          <a:ln w="5715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all of this information compare to the “red heifer”?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mysterious “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</a:t>
            </a:r>
            <a:r>
              <a:rPr lang="en-US" sz="28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heifer,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is known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“</a:t>
            </a:r>
            <a:r>
              <a:rPr lang="en-US" sz="2800" dirty="0" err="1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fruitful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r>
              <a:rPr lang="en-US" sz="2800" dirty="0" err="1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adamah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  <a:buFont typeface="+mj-lt"/>
              <a:buAutoNum type="arabicPeriod"/>
            </a:pP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 “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adamah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    means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ground.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C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15000"/>
              </a:lnSpc>
              <a:spcAft>
                <a:spcPts val="1000"/>
              </a:spcAft>
              <a:buClr>
                <a:srgbClr val="00FF99"/>
              </a:buClr>
              <a:buFont typeface="+mj-lt"/>
              <a:buAutoNum type="arabicPeriod"/>
            </a:pP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 the connection with the first man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who was specifically named after the origin of his being –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ground.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was literally formed from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dust of the ground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i="1" dirty="0">
                <a:solidFill>
                  <a:srgbClr val="00808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 2:7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 The word for “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is “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aphar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					,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means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8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”! 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was actually taken from the “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ashes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   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										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.</a:t>
            </a:r>
            <a:b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glow rad="50800">
                    <a:srgbClr val="00FF00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keep in mind, the 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50800">
                    <a:srgbClr val="00FF00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heifer </a:t>
            </a:r>
            <a:r>
              <a:rPr lang="en-US" sz="2800" dirty="0" smtClean="0">
                <a:solidFill>
                  <a:schemeClr val="bg1"/>
                </a:solidFill>
                <a:effectLst>
                  <a:glow rad="50800">
                    <a:srgbClr val="00FF00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transformed into “</a:t>
            </a:r>
            <a:r>
              <a:rPr lang="en-US" sz="2800" b="1" u="sng" dirty="0" smtClean="0">
                <a:solidFill>
                  <a:schemeClr val="bg1"/>
                </a:solidFill>
                <a:effectLst>
                  <a:glow rad="50800">
                    <a:srgbClr val="00FF00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ashes</a:t>
            </a:r>
            <a:r>
              <a:rPr lang="en-US" sz="2800" dirty="0" smtClean="0">
                <a:solidFill>
                  <a:schemeClr val="bg1"/>
                </a:solidFill>
                <a:effectLst>
                  <a:glow rad="50800">
                    <a:srgbClr val="00FF00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!”</a:t>
            </a:r>
            <a:endParaRPr lang="en-CA" sz="2800" dirty="0">
              <a:solidFill>
                <a:schemeClr val="bg1"/>
              </a:solidFill>
              <a:effectLst>
                <a:glow rad="50800">
                  <a:srgbClr val="00FF00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93" y="1803354"/>
            <a:ext cx="386292" cy="488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13" y="1822388"/>
            <a:ext cx="639122" cy="469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16" y="1803354"/>
            <a:ext cx="353941" cy="4985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81953" y="1848677"/>
            <a:ext cx="157556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4" y="1848677"/>
            <a:ext cx="379610" cy="480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4" y="1776778"/>
            <a:ext cx="613184" cy="55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91" y="1848677"/>
            <a:ext cx="453071" cy="533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52" y="1820360"/>
            <a:ext cx="325655" cy="5088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69875" y="1883792"/>
            <a:ext cx="243447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mem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aleph)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82" y="2339749"/>
            <a:ext cx="379610" cy="480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92" y="2267850"/>
            <a:ext cx="613184" cy="552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99" y="2339749"/>
            <a:ext cx="453071" cy="533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60" y="2311432"/>
            <a:ext cx="325655" cy="5088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25483" y="2374864"/>
            <a:ext cx="243447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mem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aleph)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41" y="4284124"/>
            <a:ext cx="385355" cy="5427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63" y="4314415"/>
            <a:ext cx="521670" cy="54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60" y="4234014"/>
            <a:ext cx="806295" cy="5928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95904" y="4375812"/>
            <a:ext cx="157556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ayin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00" y="4749794"/>
            <a:ext cx="385355" cy="5427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22" y="4780085"/>
            <a:ext cx="521670" cy="543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19" y="4699684"/>
            <a:ext cx="806295" cy="59286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750063" y="4841482"/>
            <a:ext cx="157556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ayin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77" y="5303092"/>
            <a:ext cx="379610" cy="4805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87" y="5231193"/>
            <a:ext cx="613184" cy="5524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94" y="5303092"/>
            <a:ext cx="453071" cy="533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55" y="5274775"/>
            <a:ext cx="325655" cy="50883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136478" y="5338207"/>
            <a:ext cx="2434479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(heh mem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aleph)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Explosion 1 31"/>
          <p:cNvSpPr/>
          <p:nvPr/>
        </p:nvSpPr>
        <p:spPr>
          <a:xfrm>
            <a:off x="10479910" y="232826"/>
            <a:ext cx="1462844" cy="1353452"/>
          </a:xfrm>
          <a:prstGeom prst="irregularSeal1">
            <a:avLst/>
          </a:prstGeom>
          <a:solidFill>
            <a:srgbClr val="FF33CC"/>
          </a:solidFill>
          <a:ln w="57150">
            <a:solidFill>
              <a:srgbClr val="00808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0144125" y="375701"/>
            <a:ext cx="12460" cy="98993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964266" y="60314"/>
            <a:ext cx="2785633" cy="439219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 w="5715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9900FF"/>
                </a:solidFill>
              </a:rPr>
              <a:t>Review – pt.1</a:t>
            </a:r>
            <a:endParaRPr lang="en-CA" sz="28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44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717" y="542926"/>
            <a:ext cx="11311590" cy="576686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66003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  <a:buFont typeface="+mj-lt"/>
              <a:buAutoNum type="arabicPeriod" startAt="4"/>
            </a:pP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Clearly there is a connection with man and the “</a:t>
            </a:r>
            <a:r>
              <a:rPr lang="en-US" sz="2800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heifer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sacrifice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  <a:buFont typeface="+mj-lt"/>
              <a:buAutoNum type="arabicPeriod" startAt="4"/>
            </a:pPr>
            <a:endParaRPr lang="en-US" sz="2800" dirty="0" smtClean="0">
              <a:solidFill>
                <a:schemeClr val="tx1"/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</a:pPr>
            <a:endParaRPr lang="en-US" sz="2800" dirty="0" smtClean="0">
              <a:solidFill>
                <a:schemeClr val="tx1"/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15000"/>
              </a:lnSpc>
              <a:spcAft>
                <a:spcPts val="0"/>
              </a:spcAft>
              <a:buClr>
                <a:srgbClr val="00FF99"/>
              </a:buClr>
              <a:buFont typeface="+mj-lt"/>
              <a:buAutoNum type="arabicPeriod" startAt="4"/>
            </a:pPr>
            <a:endParaRPr lang="en-CA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15000"/>
              </a:lnSpc>
              <a:spcAft>
                <a:spcPts val="1000"/>
              </a:spcAft>
              <a:buClr>
                <a:srgbClr val="00FF99"/>
              </a:buClr>
              <a:buFont typeface="+mj-lt"/>
              <a:buAutoNum type="arabicPeriod" startAt="5"/>
            </a:pP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word “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u="sng" dirty="0" err="1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   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means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man.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looking closer, the word “</a:t>
            </a:r>
            <a:r>
              <a:rPr lang="en-US" sz="2800" u="sng" dirty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 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means 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blood.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 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</a:t>
            </a:r>
            <a:r>
              <a:rPr lang="en-US" sz="2800" dirty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u="sng" dirty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em</a:t>
            </a:r>
            <a:r>
              <a:rPr lang="en-US" sz="2800" dirty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800" u="sng" dirty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hasis of this sacrifice is clearl</a:t>
            </a:r>
            <a:r>
              <a:rPr lang="en-US" sz="2800" dirty="0"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</a:t>
            </a:r>
            <a:r>
              <a:rPr lang="en-US" sz="2800" u="sng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BLOOD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[itself]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   </a:t>
            </a:r>
            <a:r>
              <a:rPr lang="en-US" sz="2800" b="1" u="sng" dirty="0" smtClean="0">
                <a:solidFill>
                  <a:srgbClr val="9900FF"/>
                </a:solidFill>
                <a:effectLst>
                  <a:glow rad="1651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THE COLOR</a:t>
            </a:r>
            <a:r>
              <a:rPr lang="en-US" sz="2800" b="1" dirty="0" smtClean="0">
                <a:solidFill>
                  <a:srgbClr val="9900FF"/>
                </a:solidFill>
                <a:effectLst>
                  <a:glow rad="1651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 </a:t>
            </a:r>
            <a:r>
              <a:rPr lang="en-US" sz="2800" dirty="0" smtClean="0">
                <a:solidFill>
                  <a:srgbClr val="9900FF"/>
                </a:solidFill>
                <a:effectLst>
                  <a:glow rad="1651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9900FF"/>
                </a:solidFill>
                <a:effectLst>
                  <a:glow rad="165100">
                    <a:srgbClr val="FF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AND,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glow rad="127000">
                    <a:srgbClr val="00FF00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ULTIMATELY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the </a:t>
            </a:r>
            <a:r>
              <a:rPr lang="en-US" sz="2800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BLOOD 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contained within “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(man), </a:t>
            </a:r>
            <a:r>
              <a:rPr lang="en-US" sz="2800" dirty="0" smtClean="0">
                <a:solidFill>
                  <a:srgbClr val="0070C0"/>
                </a:solidFill>
                <a:effectLst>
                  <a:glow rad="88900">
                    <a:srgbClr val="00FF99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</a:t>
            </a:r>
            <a:r>
              <a:rPr lang="en-US" sz="2800" dirty="0">
                <a:solidFill>
                  <a:srgbClr val="0070C0"/>
                </a:solidFill>
                <a:effectLst>
                  <a:glow rad="88900">
                    <a:srgbClr val="00FF99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blood of an animal</a:t>
            </a:r>
            <a:r>
              <a:rPr lang="en-US" sz="2800" dirty="0">
                <a:solidFill>
                  <a:schemeClr val="tx1"/>
                </a:solidFill>
                <a:effectLst>
                  <a:glow rad="88900">
                    <a:srgbClr val="00FF99"/>
                  </a:glow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that is being emphasized!</a:t>
            </a:r>
            <a:endParaRPr lang="en-CA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36737" y="1736724"/>
            <a:ext cx="8591551" cy="9525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Is there also a connection from the red heifer </a:t>
            </a:r>
            <a:b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</a:b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to </a:t>
            </a:r>
            <a:r>
              <a:rPr lang="en-CA" sz="2800" b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 -  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Yahusha Ha Mashiach?</a:t>
            </a:r>
            <a:endParaRPr lang="en-CA" sz="2800" b="1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17" y="2949418"/>
            <a:ext cx="613184" cy="552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24" y="2953581"/>
            <a:ext cx="453071" cy="533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85" y="2933731"/>
            <a:ext cx="325655" cy="5088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82533" y="3041614"/>
            <a:ext cx="1899317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(mem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aleph)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67" y="3454243"/>
            <a:ext cx="613184" cy="552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035" y="3463957"/>
            <a:ext cx="325655" cy="5088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15909" y="3546439"/>
            <a:ext cx="1384966" cy="347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(mem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dalet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64266" y="60314"/>
            <a:ext cx="2785633" cy="439219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 w="5715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9900FF"/>
                </a:solidFill>
              </a:rPr>
              <a:t>Review – pt.1</a:t>
            </a:r>
            <a:endParaRPr lang="en-CA" sz="28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206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62975" y="6522637"/>
            <a:ext cx="429025" cy="335363"/>
          </a:xfrm>
        </p:spPr>
        <p:txBody>
          <a:bodyPr/>
          <a:lstStyle/>
          <a:p>
            <a:fld id="{6D22F896-40B5-4ADD-8801-0D06FADFA095}" type="slidenum">
              <a:rPr lang="en-US" sz="1200" smtClean="0"/>
              <a:t>45</a:t>
            </a:fld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442452" y="1563328"/>
            <a:ext cx="11198942" cy="3755923"/>
          </a:xfrm>
          <a:prstGeom prst="ellipse">
            <a:avLst/>
          </a:prstGeom>
          <a:ln w="76200">
            <a:solidFill>
              <a:srgbClr val="FF0000"/>
            </a:solidFill>
          </a:ln>
          <a:effectLst>
            <a:glow rad="127000">
              <a:srgbClr val="00FFFF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400" dirty="0" smtClean="0">
                <a:solidFill>
                  <a:srgbClr val="9900FF"/>
                </a:solidFill>
              </a:rPr>
              <a:t>Revealing the </a:t>
            </a:r>
            <a:r>
              <a:rPr lang="en-CA" sz="5400" dirty="0" smtClean="0">
                <a:solidFill>
                  <a:srgbClr val="C00000"/>
                </a:solidFill>
                <a:effectLst>
                  <a:glow rad="127000">
                    <a:srgbClr val="00FFFF"/>
                  </a:glow>
                </a:effectLst>
              </a:rPr>
              <a:t>Blood</a:t>
            </a:r>
            <a:r>
              <a:rPr lang="en-CA" sz="5400" dirty="0" smtClean="0">
                <a:solidFill>
                  <a:srgbClr val="9900FF"/>
                </a:solidFill>
              </a:rPr>
              <a:t> information next!</a:t>
            </a:r>
            <a:endParaRPr lang="en-CA" sz="54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46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pic>
        <p:nvPicPr>
          <p:cNvPr id="12" name="Picture 7" descr="C:\Users\Rae\Desktop\red heifer of tor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26" y="1738674"/>
            <a:ext cx="3429000" cy="162534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5313" t="20973" r="1953" b="72083"/>
          <a:stretch/>
        </p:blipFill>
        <p:spPr>
          <a:xfrm>
            <a:off x="0" y="662191"/>
            <a:ext cx="12161162" cy="757189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 rot="5400000">
            <a:off x="4913281" y="1122335"/>
            <a:ext cx="400049" cy="860488"/>
          </a:xfrm>
          <a:prstGeom prst="rightBrace">
            <a:avLst>
              <a:gd name="adj1" fmla="val 38059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ounded Rectangle 14"/>
          <p:cNvSpPr/>
          <p:nvPr/>
        </p:nvSpPr>
        <p:spPr>
          <a:xfrm>
            <a:off x="9338733" y="128584"/>
            <a:ext cx="2696854" cy="42862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0000FF"/>
                </a:solidFill>
              </a:rPr>
              <a:t>Numbers 19:2</a:t>
            </a:r>
            <a:endParaRPr lang="en-CA" sz="2800" b="1" dirty="0">
              <a:solidFill>
                <a:srgbClr val="0000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9549" y="1738674"/>
            <a:ext cx="2943225" cy="4633551"/>
          </a:xfrm>
          <a:prstGeom prst="roundRec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u="sng" dirty="0" err="1" smtClean="0">
                <a:solidFill>
                  <a:srgbClr val="993300"/>
                </a:solidFill>
              </a:rPr>
              <a:t>Adme</a:t>
            </a:r>
            <a:r>
              <a:rPr lang="en-CA" sz="2800" dirty="0" smtClean="0">
                <a:solidFill>
                  <a:schemeClr val="bg1"/>
                </a:solidFill>
              </a:rPr>
              <a:t> H122 is translated to us as </a:t>
            </a:r>
            <a:r>
              <a:rPr lang="en-CA" sz="2800" b="1" dirty="0" smtClean="0">
                <a:solidFill>
                  <a:srgbClr val="FF0000"/>
                </a:solidFill>
              </a:rPr>
              <a:t>Red</a:t>
            </a:r>
            <a:r>
              <a:rPr lang="en-CA" sz="2800" dirty="0" smtClean="0">
                <a:solidFill>
                  <a:srgbClr val="FF0000"/>
                </a:solidFill>
              </a:rPr>
              <a:t>.</a:t>
            </a:r>
            <a:endParaRPr lang="en-CA" sz="2800" dirty="0" smtClean="0">
              <a:solidFill>
                <a:schemeClr val="bg1"/>
              </a:solidFill>
            </a:endParaRPr>
          </a:p>
          <a:p>
            <a:pPr algn="ctr"/>
            <a:r>
              <a:rPr lang="en-CA" sz="1400" dirty="0" smtClean="0">
                <a:solidFill>
                  <a:schemeClr val="bg1"/>
                </a:solidFill>
              </a:rPr>
              <a:t> </a:t>
            </a:r>
            <a:r>
              <a:rPr lang="en-CA" sz="2800" dirty="0" smtClean="0">
                <a:solidFill>
                  <a:schemeClr val="bg1"/>
                </a:solidFill>
              </a:rPr>
              <a:t/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b="1" dirty="0" smtClean="0">
                <a:solidFill>
                  <a:srgbClr val="FF0000"/>
                </a:solidFill>
              </a:rPr>
              <a:t>DAM</a:t>
            </a:r>
            <a:r>
              <a:rPr lang="en-CA" sz="2800" dirty="0" smtClean="0">
                <a:solidFill>
                  <a:schemeClr val="bg1"/>
                </a:solidFill>
              </a:rPr>
              <a:t> H1818 (</a:t>
            </a:r>
            <a:r>
              <a:rPr lang="en-CA" sz="2800" dirty="0" smtClean="0">
                <a:solidFill>
                  <a:srgbClr val="FF0000"/>
                </a:solidFill>
              </a:rPr>
              <a:t>inside this word</a:t>
            </a:r>
            <a:r>
              <a:rPr lang="en-CA" sz="2800" dirty="0" smtClean="0">
                <a:solidFill>
                  <a:schemeClr val="bg1"/>
                </a:solidFill>
              </a:rPr>
              <a:t>) is translated to us as – </a:t>
            </a:r>
            <a:r>
              <a:rPr lang="en-CA" sz="2800" dirty="0" smtClean="0">
                <a:solidFill>
                  <a:srgbClr val="FF0000"/>
                </a:solidFill>
              </a:rPr>
              <a:t>BLOOD.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632201" y="3445934"/>
            <a:ext cx="8403386" cy="3285066"/>
          </a:xfrm>
          <a:prstGeom prst="wedgeRoundRectCallout">
            <a:avLst>
              <a:gd name="adj1" fmla="val -60245"/>
              <a:gd name="adj2" fmla="val 1575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i="1" dirty="0" smtClean="0">
                <a:solidFill>
                  <a:schemeClr val="bg1"/>
                </a:solidFill>
              </a:rPr>
              <a:t>Question: </a:t>
            </a:r>
            <a:r>
              <a:rPr lang="en-CA" sz="2800" dirty="0" smtClean="0">
                <a:solidFill>
                  <a:srgbClr val="993300"/>
                </a:solidFill>
              </a:rPr>
              <a:t>Is the word </a:t>
            </a:r>
            <a:r>
              <a:rPr lang="en-CA" sz="2800" b="1" dirty="0" smtClean="0">
                <a:solidFill>
                  <a:srgbClr val="008080"/>
                </a:solidFill>
              </a:rPr>
              <a:t>DOM</a:t>
            </a:r>
            <a:r>
              <a:rPr lang="en-CA" sz="2800" dirty="0" smtClean="0">
                <a:solidFill>
                  <a:srgbClr val="993300"/>
                </a:solidFill>
              </a:rPr>
              <a:t> - </a:t>
            </a:r>
            <a:r>
              <a:rPr lang="en-CA" sz="2800" dirty="0" smtClean="0">
                <a:solidFill>
                  <a:srgbClr val="FF0000"/>
                </a:solidFill>
              </a:rPr>
              <a:t>blood</a:t>
            </a:r>
            <a:r>
              <a:rPr lang="en-CA" sz="2800" dirty="0" smtClean="0">
                <a:solidFill>
                  <a:srgbClr val="993300"/>
                </a:solidFill>
              </a:rPr>
              <a:t>?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Is this a real description of</a:t>
            </a:r>
            <a:r>
              <a:rPr lang="en-CA" sz="2800" dirty="0" smtClean="0">
                <a:solidFill>
                  <a:srgbClr val="993300"/>
                </a:solidFill>
              </a:rPr>
              <a:t> </a:t>
            </a:r>
            <a:r>
              <a:rPr lang="en-CA" sz="2800" b="1" dirty="0" smtClean="0">
                <a:solidFill>
                  <a:srgbClr val="008080"/>
                </a:solidFill>
              </a:rPr>
              <a:t>DOM</a:t>
            </a:r>
            <a:r>
              <a:rPr lang="en-CA" sz="2800" dirty="0" smtClean="0">
                <a:solidFill>
                  <a:srgbClr val="993300"/>
                </a:solidFill>
              </a:rPr>
              <a:t>? We must remember that Hebrew is an </a:t>
            </a:r>
            <a:r>
              <a:rPr lang="en-CA" sz="2800" b="1" i="1" u="sng" dirty="0" smtClean="0">
                <a:ln>
                  <a:solidFill>
                    <a:srgbClr val="9900FF"/>
                  </a:solidFill>
                </a:ln>
                <a:solidFill>
                  <a:srgbClr val="FF0000"/>
                </a:solidFill>
              </a:rPr>
              <a:t>action based</a:t>
            </a:r>
            <a:r>
              <a:rPr lang="en-CA" sz="2800" b="1" i="1" dirty="0" smtClean="0">
                <a:ln>
                  <a:solidFill>
                    <a:srgbClr val="9900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CA" sz="2800" dirty="0" smtClean="0">
                <a:solidFill>
                  <a:srgbClr val="993300"/>
                </a:solidFill>
              </a:rPr>
              <a:t>language. </a:t>
            </a:r>
            <a:br>
              <a:rPr lang="en-CA" sz="2800" dirty="0" smtClean="0">
                <a:solidFill>
                  <a:srgbClr val="993300"/>
                </a:solidFill>
              </a:rPr>
            </a:br>
            <a:r>
              <a:rPr lang="en-CA" sz="2800" dirty="0" smtClean="0">
                <a:solidFill>
                  <a:srgbClr val="993300"/>
                </a:solidFill>
              </a:rPr>
              <a:t>What if </a:t>
            </a:r>
            <a:r>
              <a:rPr lang="en-CA" sz="2800" b="1" dirty="0" smtClean="0">
                <a:solidFill>
                  <a:srgbClr val="008080"/>
                </a:solidFill>
              </a:rPr>
              <a:t>DOM</a:t>
            </a:r>
            <a:r>
              <a:rPr lang="en-CA" sz="2800" dirty="0" smtClean="0">
                <a:solidFill>
                  <a:srgbClr val="993300"/>
                </a:solidFill>
              </a:rPr>
              <a:t> </a:t>
            </a:r>
            <a:r>
              <a:rPr lang="en-CA" sz="2800" b="1" u="sng" dirty="0" smtClean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Footlight MT Light" panose="0204060206030A020304" pitchFamily="18" charset="0"/>
              </a:rPr>
              <a:t>DESCRIBES A CONTINUOUS ACTION</a:t>
            </a:r>
            <a:r>
              <a:rPr lang="en-CA" sz="28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</a:t>
            </a:r>
            <a:r>
              <a:rPr lang="en-CA" sz="2800" dirty="0" smtClean="0">
                <a:solidFill>
                  <a:srgbClr val="993300"/>
                </a:solidFill>
              </a:rPr>
              <a:t>that occurs </a:t>
            </a:r>
            <a:r>
              <a:rPr lang="en-CA" sz="2800" b="1" i="1" u="sng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WITHIN</a:t>
            </a:r>
            <a:r>
              <a:rPr lang="en-CA" sz="2800" dirty="0" smtClean="0">
                <a:solidFill>
                  <a:srgbClr val="993300"/>
                </a:solidFill>
              </a:rPr>
              <a:t> the heifer?</a:t>
            </a:r>
            <a:br>
              <a:rPr lang="en-CA" sz="2800" dirty="0" smtClean="0">
                <a:solidFill>
                  <a:srgbClr val="993300"/>
                </a:solidFill>
              </a:rPr>
            </a:br>
            <a:r>
              <a:rPr lang="en-CA" sz="2800" b="1" dirty="0" smtClean="0">
                <a:solidFill>
                  <a:sysClr val="windowText" lastClr="000000"/>
                </a:solidFill>
                <a:effectLst>
                  <a:glow rad="101600">
                    <a:schemeClr val="bg2">
                      <a:lumMod val="60000"/>
                      <a:lumOff val="40000"/>
                    </a:schemeClr>
                  </a:glow>
                </a:effectLst>
              </a:rPr>
              <a:t>What implication to Salvation </a:t>
            </a:r>
            <a:r>
              <a:rPr lang="en-CA" sz="2800" dirty="0" smtClean="0">
                <a:solidFill>
                  <a:srgbClr val="993300"/>
                </a:solidFill>
              </a:rPr>
              <a:t>would this action contain? </a:t>
            </a:r>
            <a:r>
              <a:rPr lang="en-CA" sz="2800" b="1" i="1" dirty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</a:rPr>
              <a:t>A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</a:rPr>
              <a:t>nd to </a:t>
            </a:r>
            <a:r>
              <a:rPr lang="en-CA" sz="2800" b="1" i="1" u="sng" dirty="0" smtClean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  <a:effectLst>
                  <a:glow rad="127000">
                    <a:srgbClr val="00FF00"/>
                  </a:glow>
                </a:effectLst>
              </a:rPr>
              <a:t>Whom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</a:rPr>
              <a:t> would it indicate?</a:t>
            </a:r>
            <a:endParaRPr lang="en-CA" sz="2800" b="1" i="1" dirty="0">
              <a:ln>
                <a:solidFill>
                  <a:srgbClr val="0000FF"/>
                </a:solidFill>
              </a:ln>
              <a:solidFill>
                <a:srgbClr val="00808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68058"/>
            <a:ext cx="9177867" cy="543331"/>
          </a:xfrm>
          <a:prstGeom prst="roundRect">
            <a:avLst>
              <a:gd name="adj" fmla="val 3848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Is DOM actually referencing the colour of the </a:t>
            </a:r>
            <a:r>
              <a:rPr lang="en-CA" sz="2400" b="1" u="sng" dirty="0" smtClean="0">
                <a:solidFill>
                  <a:schemeClr val="accent5">
                    <a:lumMod val="75000"/>
                  </a:schemeClr>
                </a:solidFill>
              </a:rPr>
              <a:t>skin</a:t>
            </a:r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 on the heifer?</a:t>
            </a:r>
            <a:endParaRPr lang="en-CA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1678" y="1524362"/>
            <a:ext cx="4663313" cy="17603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8080"/>
                </a:solidFill>
              </a:rPr>
              <a:t>Could it be that the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blood</a:t>
            </a:r>
            <a:r>
              <a:rPr lang="en-CA" sz="2800" dirty="0" smtClean="0">
                <a:solidFill>
                  <a:srgbClr val="008080"/>
                </a:solidFill>
              </a:rPr>
              <a:t> is that which </a:t>
            </a:r>
          </a:p>
          <a:p>
            <a:pPr algn="ctr"/>
            <a:r>
              <a:rPr lang="en-CA" sz="2800" dirty="0">
                <a:solidFill>
                  <a:srgbClr val="008080"/>
                </a:solidFill>
                <a:effectLst>
                  <a:glow rad="127000">
                    <a:srgbClr val="00FFFF"/>
                  </a:glow>
                </a:effectLst>
              </a:rPr>
              <a:t>	</a:t>
            </a:r>
            <a:r>
              <a:rPr lang="en-CA" sz="2800" dirty="0" smtClean="0">
                <a:solidFill>
                  <a:srgbClr val="008080"/>
                </a:solidFill>
                <a:effectLst>
                  <a:glow rad="127000">
                    <a:srgbClr val="00FFFF"/>
                  </a:glow>
                </a:effectLst>
              </a:rPr>
              <a:t>					  </a:t>
            </a:r>
            <a:r>
              <a:rPr lang="en-CA" sz="2800" dirty="0" smtClean="0">
                <a:solidFill>
                  <a:srgbClr val="008080"/>
                </a:solidFill>
              </a:rPr>
              <a:t>– </a:t>
            </a:r>
            <a:r>
              <a:rPr lang="en-CA" sz="2800" b="1" u="sng" dirty="0" smtClean="0">
                <a:solidFill>
                  <a:srgbClr val="C00000"/>
                </a:solidFill>
              </a:rPr>
              <a:t>DOM</a:t>
            </a:r>
            <a:r>
              <a:rPr lang="en-CA" sz="2800" b="1" dirty="0" smtClean="0">
                <a:solidFill>
                  <a:srgbClr val="C00000"/>
                </a:solidFill>
              </a:rPr>
              <a:t>?</a:t>
            </a:r>
            <a:r>
              <a:rPr lang="en-CA" sz="2800" dirty="0" smtClean="0">
                <a:solidFill>
                  <a:srgbClr val="008080"/>
                </a:solidFill>
              </a:rPr>
              <a:t> </a:t>
            </a:r>
            <a:endParaRPr lang="en-CA" sz="2800" dirty="0">
              <a:solidFill>
                <a:srgbClr val="0080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5578" y="2508221"/>
            <a:ext cx="3130227" cy="709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i="1" dirty="0">
                <a:solidFill>
                  <a:srgbClr val="C00000"/>
                </a:solidFill>
                <a:effectLst>
                  <a:glow rad="127000">
                    <a:srgbClr val="00FFFF"/>
                  </a:glow>
                </a:effectLst>
              </a:rPr>
              <a:t>ACCOMPLISHES</a:t>
            </a:r>
            <a:endParaRPr lang="en-CA" sz="3200" i="1" dirty="0">
              <a:effectLst>
                <a:glow rad="127000">
                  <a:srgbClr val="00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59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47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28" t="12469" r="49112" b="69181"/>
          <a:stretch/>
        </p:blipFill>
        <p:spPr>
          <a:xfrm>
            <a:off x="5698188" y="161190"/>
            <a:ext cx="6200775" cy="1528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813" t="12222" r="12422" b="79722"/>
          <a:stretch/>
        </p:blipFill>
        <p:spPr>
          <a:xfrm>
            <a:off x="85724" y="1285872"/>
            <a:ext cx="5526889" cy="62982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9075" y="171450"/>
            <a:ext cx="4867275" cy="914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J Parkhurst 1762 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A Hebrew Lexicon </a:t>
            </a:r>
            <a:r>
              <a:rPr lang="en-CA" sz="1600" dirty="0" smtClean="0">
                <a:solidFill>
                  <a:srgbClr val="002060"/>
                </a:solidFill>
              </a:rPr>
              <a:t>pg.100</a:t>
            </a:r>
            <a:endParaRPr lang="en-CA" sz="1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03887" y="1066800"/>
            <a:ext cx="6141103" cy="619125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9221" t="36992" r="48958" b="4938"/>
          <a:stretch/>
        </p:blipFill>
        <p:spPr>
          <a:xfrm>
            <a:off x="5703887" y="1914685"/>
            <a:ext cx="6195076" cy="48387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9549" y="2115722"/>
            <a:ext cx="5047117" cy="4498864"/>
          </a:xfrm>
          <a:prstGeom prst="roundRect">
            <a:avLst/>
          </a:prstGeom>
          <a:solidFill>
            <a:srgbClr val="993300"/>
          </a:solidFill>
          <a:ln w="57150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/>
              <a:t>Let’s look at the definitions of this complex root word – DOM, which is translated to us as – BLOOD.</a:t>
            </a:r>
          </a:p>
          <a:p>
            <a:pPr algn="ctr"/>
            <a:r>
              <a:rPr lang="en-CA" sz="2800" dirty="0" smtClean="0"/>
              <a:t>What is the purpose and action of BLOOD?</a:t>
            </a:r>
          </a:p>
          <a:p>
            <a:pPr algn="ctr"/>
            <a:r>
              <a:rPr lang="en-CA" sz="2800" dirty="0" smtClean="0"/>
              <a:t>What part(s) of the BODY does the blood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latin typeface="Arial Black" panose="020B0A04020102020204" pitchFamily="34" charset="0"/>
              </a:rPr>
              <a:t>NOT</a:t>
            </a:r>
            <a:r>
              <a:rPr lang="en-CA" sz="2800" dirty="0" smtClean="0"/>
              <a:t> connect with?  </a:t>
            </a:r>
            <a:r>
              <a:rPr lang="en-CA" sz="2800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</a:rPr>
              <a:t>ANY?</a:t>
            </a:r>
            <a:endParaRPr lang="en-CA" sz="2800" dirty="0">
              <a:solidFill>
                <a:srgbClr val="00206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5022037" y="902381"/>
            <a:ext cx="609600" cy="647697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" name="Group 7"/>
          <p:cNvGrpSpPr/>
          <p:nvPr/>
        </p:nvGrpSpPr>
        <p:grpSpPr>
          <a:xfrm>
            <a:off x="5901267" y="2294468"/>
            <a:ext cx="5943723" cy="3543304"/>
            <a:chOff x="5901267" y="2294468"/>
            <a:chExt cx="5943723" cy="3543304"/>
          </a:xfrm>
        </p:grpSpPr>
        <p:sp>
          <p:nvSpPr>
            <p:cNvPr id="18" name="Rectangle 17"/>
            <p:cNvSpPr/>
            <p:nvPr/>
          </p:nvSpPr>
          <p:spPr>
            <a:xfrm>
              <a:off x="10668000" y="3476625"/>
              <a:ext cx="457200" cy="29527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67425" y="3781425"/>
              <a:ext cx="457200" cy="29527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120459" y="4653496"/>
              <a:ext cx="457200" cy="29527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065938" y="5542497"/>
              <a:ext cx="457200" cy="29527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8094132" y="2294468"/>
              <a:ext cx="1329267" cy="846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212665" y="4064003"/>
              <a:ext cx="3539068" cy="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901267" y="4334035"/>
              <a:ext cx="5850466" cy="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901267" y="4622800"/>
              <a:ext cx="2556933" cy="2813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423399" y="5215470"/>
              <a:ext cx="2421591" cy="1693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909663" y="5535244"/>
              <a:ext cx="2184469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V="1">
            <a:off x="5882504" y="6102034"/>
            <a:ext cx="5935327" cy="27161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957180" y="6427959"/>
            <a:ext cx="3204927" cy="9053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79733" y="3453925"/>
            <a:ext cx="3032903" cy="425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48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86575" y="171450"/>
            <a:ext cx="4867275" cy="914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J Parkhurst 1762 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A Hebrew Lexicon </a:t>
            </a:r>
            <a:r>
              <a:rPr lang="en-CA" sz="1600" dirty="0" smtClean="0">
                <a:solidFill>
                  <a:srgbClr val="002060"/>
                </a:solidFill>
              </a:rPr>
              <a:t>pg.100</a:t>
            </a:r>
            <a:endParaRPr lang="en-CA" sz="16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921" t="11945" r="48164" b="58905"/>
          <a:stretch/>
        </p:blipFill>
        <p:spPr>
          <a:xfrm>
            <a:off x="207666" y="316263"/>
            <a:ext cx="6209007" cy="24288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7980" y="663470"/>
            <a:ext cx="3860685" cy="2049463"/>
            <a:chOff x="287980" y="663470"/>
            <a:chExt cx="3860685" cy="2049463"/>
          </a:xfrm>
        </p:grpSpPr>
        <p:sp>
          <p:nvSpPr>
            <p:cNvPr id="11" name="Rectangle 10"/>
            <p:cNvSpPr/>
            <p:nvPr/>
          </p:nvSpPr>
          <p:spPr>
            <a:xfrm>
              <a:off x="1732490" y="941811"/>
              <a:ext cx="457200" cy="29527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8036" y="663470"/>
              <a:ext cx="457200" cy="29527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96261" y="2710977"/>
              <a:ext cx="968975" cy="1956"/>
            </a:xfrm>
            <a:prstGeom prst="line">
              <a:avLst/>
            </a:prstGeom>
            <a:ln w="12700">
              <a:solidFill>
                <a:srgbClr val="00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94861" y="916044"/>
              <a:ext cx="2184469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02686" y="1525643"/>
              <a:ext cx="3245979" cy="1956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87980" y="2102746"/>
              <a:ext cx="1080099" cy="14977"/>
            </a:xfrm>
            <a:prstGeom prst="line">
              <a:avLst/>
            </a:prstGeom>
            <a:ln w="12700">
              <a:solidFill>
                <a:srgbClr val="00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ular Callout 16"/>
          <p:cNvSpPr/>
          <p:nvPr/>
        </p:nvSpPr>
        <p:spPr>
          <a:xfrm>
            <a:off x="6769320" y="1233487"/>
            <a:ext cx="5266267" cy="1748905"/>
          </a:xfrm>
          <a:prstGeom prst="wedgeRoundRectCallout">
            <a:avLst>
              <a:gd name="adj1" fmla="val -56685"/>
              <a:gd name="adj2" fmla="val -17091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/>
              <a:t>Of course the physical aspect comes to mind. But what about the spiritual construct?</a:t>
            </a:r>
            <a:endParaRPr lang="en-CA" sz="2800" dirty="0"/>
          </a:p>
        </p:txBody>
      </p:sp>
      <p:sp>
        <p:nvSpPr>
          <p:cNvPr id="18" name="Rounded Rectangle 17"/>
          <p:cNvSpPr/>
          <p:nvPr/>
        </p:nvSpPr>
        <p:spPr>
          <a:xfrm>
            <a:off x="153908" y="3130029"/>
            <a:ext cx="11908838" cy="3565739"/>
          </a:xfrm>
          <a:prstGeom prst="roundRect">
            <a:avLst/>
          </a:prstGeom>
          <a:solidFill>
            <a:srgbClr val="008080"/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/>
              <a:t>Does the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RED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</a:rPr>
              <a:t>SKIN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CA" sz="2800" dirty="0" smtClean="0"/>
              <a:t>of the heifer contact (</a:t>
            </a:r>
            <a:r>
              <a:rPr lang="en-CA" sz="2800" dirty="0" smtClean="0">
                <a:solidFill>
                  <a:srgbClr val="0000FF"/>
                </a:solidFill>
              </a:rPr>
              <a:t>DELIVER </a:t>
            </a:r>
            <a:r>
              <a:rPr lang="en-CA" sz="2800" b="1" u="sng" dirty="0" smtClean="0">
                <a:solidFill>
                  <a:srgbClr val="0000FF"/>
                </a:solidFill>
              </a:rPr>
              <a:t>LIFE</a:t>
            </a:r>
            <a:r>
              <a:rPr lang="en-CA" sz="2800" dirty="0" smtClean="0">
                <a:solidFill>
                  <a:srgbClr val="0000FF"/>
                </a:solidFill>
              </a:rPr>
              <a:t> TO</a:t>
            </a:r>
            <a:r>
              <a:rPr lang="en-CA" sz="2800" dirty="0" smtClean="0"/>
              <a:t>) the heart, the liver, the lungs,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</a:rPr>
              <a:t>THE BRAIN</a:t>
            </a:r>
            <a:r>
              <a:rPr lang="en-CA" sz="2800" dirty="0" smtClean="0"/>
              <a:t>, etc. etc.?</a:t>
            </a:r>
          </a:p>
          <a:p>
            <a:pPr algn="ctr"/>
            <a:r>
              <a:rPr lang="en-CA" sz="2800" dirty="0" smtClean="0"/>
              <a:t>What about 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BLOOD?</a:t>
            </a:r>
            <a:r>
              <a:rPr lang="en-CA" sz="2800" dirty="0" smtClean="0"/>
              <a:t>  Does 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blood,</a:t>
            </a:r>
            <a:r>
              <a:rPr lang="en-CA" sz="2800" dirty="0" smtClean="0"/>
              <a:t>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CONFORM</a:t>
            </a:r>
            <a:r>
              <a:rPr lang="en-CA" sz="2800" dirty="0" smtClean="0"/>
              <a:t> to each and every part of the body, delivering oxygen among other essentials to each one?  Is 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BLOOD</a:t>
            </a:r>
            <a:r>
              <a:rPr lang="en-CA" sz="2800" dirty="0" smtClean="0"/>
              <a:t>, the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equalizing factor </a:t>
            </a:r>
            <a:r>
              <a:rPr lang="en-CA" sz="2800" dirty="0" smtClean="0"/>
              <a:t>that permits every organ </a:t>
            </a:r>
            <a:br>
              <a:rPr lang="en-CA" sz="2800" dirty="0" smtClean="0"/>
            </a:br>
            <a:r>
              <a:rPr lang="en-CA" sz="2800" dirty="0" smtClean="0"/>
              <a:t>(</a:t>
            </a:r>
            <a:r>
              <a:rPr lang="en-CA" sz="2800" dirty="0" smtClean="0">
                <a:solidFill>
                  <a:schemeClr val="bg1"/>
                </a:solidFill>
              </a:rPr>
              <a:t>&amp; minute particle</a:t>
            </a:r>
            <a:r>
              <a:rPr lang="en-CA" sz="2800" dirty="0" smtClean="0"/>
              <a:t>) of the body to </a:t>
            </a:r>
            <a:r>
              <a:rPr lang="en-CA" sz="2800" b="1" u="sng" dirty="0" smtClean="0"/>
              <a:t>LIVE</a:t>
            </a:r>
            <a:r>
              <a:rPr lang="en-CA" sz="2800" b="1" dirty="0" smtClean="0"/>
              <a:t>?</a:t>
            </a:r>
            <a:r>
              <a:rPr lang="en-CA" sz="2800" dirty="0" smtClean="0"/>
              <a:t> </a:t>
            </a:r>
          </a:p>
          <a:p>
            <a:pPr algn="ctr"/>
            <a:r>
              <a:rPr lang="en-CA" sz="2800" dirty="0" smtClean="0"/>
              <a:t>Is the SKIN, also capable of “servicing” each and every portion of </a:t>
            </a:r>
            <a:r>
              <a:rPr lang="en-CA" sz="2800" b="1" dirty="0" smtClean="0"/>
              <a:t>THE BODY?  </a:t>
            </a:r>
            <a:r>
              <a:rPr lang="en-CA" sz="2800" b="1" u="sng" dirty="0" smtClean="0">
                <a:solidFill>
                  <a:schemeClr val="bg1"/>
                </a:solidFill>
              </a:rPr>
              <a:t>Think</a:t>
            </a:r>
            <a:r>
              <a:rPr lang="en-CA" sz="2800" b="1" dirty="0" smtClean="0"/>
              <a:t> - The physical body  </a:t>
            </a:r>
            <a:r>
              <a:rPr lang="en-CA" sz="2800" b="1" u="sng" dirty="0" smtClean="0">
                <a:solidFill>
                  <a:schemeClr val="bg1"/>
                </a:solidFill>
              </a:rPr>
              <a:t>AND</a:t>
            </a:r>
            <a:r>
              <a:rPr lang="en-CA" sz="2800" b="1" dirty="0" smtClean="0"/>
              <a:t> the </a:t>
            </a:r>
            <a:r>
              <a:rPr lang="en-CA" sz="2800" b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BODY – The BRIDE!</a:t>
            </a:r>
            <a:endParaRPr lang="en-CA" sz="2800" b="1" dirty="0">
              <a:solidFill>
                <a:srgbClr val="0000FF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3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49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2888" y="171450"/>
            <a:ext cx="7399249" cy="522817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J Parkhurst 1762  </a:t>
            </a:r>
            <a:r>
              <a:rPr lang="en-CA" sz="2800" dirty="0">
                <a:solidFill>
                  <a:srgbClr val="002060"/>
                </a:solidFill>
              </a:rPr>
              <a:t> </a:t>
            </a:r>
            <a:r>
              <a:rPr lang="en-CA" sz="2800" dirty="0" smtClean="0">
                <a:solidFill>
                  <a:srgbClr val="002060"/>
                </a:solidFill>
              </a:rPr>
              <a:t> A Hebrew Lexicon </a:t>
            </a:r>
            <a:r>
              <a:rPr lang="en-CA" sz="1600" dirty="0" smtClean="0">
                <a:solidFill>
                  <a:srgbClr val="002060"/>
                </a:solidFill>
              </a:rPr>
              <a:t>pg.101</a:t>
            </a:r>
            <a:endParaRPr lang="en-CA" sz="16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641" t="10417" r="6640" b="67361"/>
          <a:stretch/>
        </p:blipFill>
        <p:spPr>
          <a:xfrm>
            <a:off x="9525" y="810279"/>
            <a:ext cx="6027361" cy="180592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26461" y="2734375"/>
            <a:ext cx="11965020" cy="4008421"/>
          </a:xfrm>
          <a:prstGeom prst="roundRect">
            <a:avLst/>
          </a:prstGeom>
          <a:solidFill>
            <a:srgbClr val="008080"/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600" dirty="0" smtClean="0"/>
              <a:t>The ingesting of blood is strictly prohibited. What about the </a:t>
            </a:r>
            <a:r>
              <a:rPr lang="en-CA" sz="2600" b="1" u="sng" dirty="0" smtClean="0"/>
              <a:t>skin</a:t>
            </a:r>
            <a:r>
              <a:rPr lang="en-CA" sz="2600" b="1" dirty="0" smtClean="0"/>
              <a:t>?</a:t>
            </a:r>
          </a:p>
          <a:p>
            <a:pPr algn="ctr"/>
            <a:r>
              <a:rPr lang="en-CA" sz="2600" dirty="0" smtClean="0"/>
              <a:t>Was there ever a time in the Scriptures where </a:t>
            </a:r>
            <a:r>
              <a:rPr lang="en-CA" sz="2600" u="sng" dirty="0" smtClean="0"/>
              <a:t>sheddin</a:t>
            </a:r>
            <a:r>
              <a:rPr lang="en-CA" sz="2600" dirty="0" smtClean="0"/>
              <a:t>g</a:t>
            </a:r>
            <a:r>
              <a:rPr lang="en-CA" sz="2600" u="sng" dirty="0" smtClean="0"/>
              <a:t> of the skin</a:t>
            </a:r>
            <a:r>
              <a:rPr lang="en-CA" sz="2600" dirty="0" smtClean="0"/>
              <a:t> became ultra important? </a:t>
            </a:r>
          </a:p>
          <a:p>
            <a:pPr algn="ctr"/>
            <a:r>
              <a:rPr lang="en-CA" sz="2600" dirty="0" smtClean="0"/>
              <a:t>In the hours before His Crucifixion, what substance did </a:t>
            </a:r>
            <a:r>
              <a:rPr lang="en-CA" sz="2600" dirty="0" smtClean="0">
                <a:solidFill>
                  <a:srgbClr val="0000FF"/>
                </a:solidFill>
              </a:rPr>
              <a:t>Yahusha</a:t>
            </a:r>
            <a:r>
              <a:rPr lang="en-CA" sz="2600" dirty="0" smtClean="0"/>
              <a:t> SHED during His deep prayer? Was it skin, or drops of </a:t>
            </a:r>
            <a:r>
              <a:rPr lang="en-CA" sz="2600" b="1" dirty="0" smtClean="0">
                <a:ln w="12700">
                  <a:solidFill>
                    <a:srgbClr val="9900FF"/>
                  </a:solidFill>
                </a:ln>
                <a:solidFill>
                  <a:srgbClr val="FF0000"/>
                </a:solidFill>
              </a:rPr>
              <a:t>BLOOD?</a:t>
            </a:r>
            <a:r>
              <a:rPr lang="en-CA" sz="2600" dirty="0" smtClean="0"/>
              <a:t> </a:t>
            </a:r>
          </a:p>
          <a:p>
            <a:pPr algn="ctr"/>
            <a:r>
              <a:rPr lang="en-CA" sz="2600" dirty="0" smtClean="0"/>
              <a:t>Is it possible that the focus of the red heifer has been </a:t>
            </a:r>
            <a:r>
              <a:rPr lang="en-CA" sz="2600" b="1" i="1" dirty="0" smtClean="0">
                <a:solidFill>
                  <a:srgbClr val="FF0000"/>
                </a:solidFill>
                <a:effectLst>
                  <a:glow rad="127000">
                    <a:srgbClr val="00FFFF"/>
                  </a:glow>
                </a:effectLst>
              </a:rPr>
              <a:t>shifted</a:t>
            </a:r>
            <a:r>
              <a:rPr lang="en-CA" sz="2600" dirty="0" smtClean="0"/>
              <a:t> from the thorough internal</a:t>
            </a:r>
            <a:r>
              <a:rPr lang="en-CA" sz="26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CA" sz="26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unifying blood contact </a:t>
            </a:r>
            <a:r>
              <a:rPr lang="en-CA" sz="2600" dirty="0" smtClean="0"/>
              <a:t>for every portion of the </a:t>
            </a:r>
            <a:r>
              <a:rPr lang="en-CA" sz="2600" b="1" u="sng" dirty="0" smtClean="0">
                <a:ln>
                  <a:solidFill>
                    <a:srgbClr val="0000FF"/>
                  </a:solidFill>
                </a:ln>
                <a:latin typeface="Comic Sans MS" panose="030F0702030302020204" pitchFamily="66" charset="0"/>
              </a:rPr>
              <a:t>BODY</a:t>
            </a:r>
            <a:r>
              <a:rPr lang="en-CA" sz="2600" dirty="0" smtClean="0">
                <a:ln>
                  <a:solidFill>
                    <a:srgbClr val="0000FF"/>
                  </a:solidFill>
                </a:ln>
                <a:latin typeface="Comic Sans MS" panose="030F0702030302020204" pitchFamily="66" charset="0"/>
              </a:rPr>
              <a:t>,</a:t>
            </a:r>
            <a:r>
              <a:rPr lang="en-CA" sz="2600" b="1" dirty="0" smtClean="0">
                <a:solidFill>
                  <a:srgbClr val="FFFF00"/>
                </a:solidFill>
              </a:rPr>
              <a:t> </a:t>
            </a:r>
            <a:br>
              <a:rPr lang="en-CA" sz="2600" b="1" dirty="0" smtClean="0">
                <a:solidFill>
                  <a:srgbClr val="FFFF00"/>
                </a:solidFill>
              </a:rPr>
            </a:br>
            <a:r>
              <a:rPr lang="en-CA" sz="2600" b="1" i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R</a:t>
            </a:r>
            <a:r>
              <a:rPr lang="en-CA" sz="2600" b="1" i="1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efocused To</a:t>
            </a:r>
            <a:r>
              <a:rPr lang="en-CA" sz="2600" b="1" dirty="0" smtClean="0">
                <a:solidFill>
                  <a:srgbClr val="FFFF00"/>
                </a:solidFill>
              </a:rPr>
              <a:t>  </a:t>
            </a:r>
            <a:r>
              <a:rPr lang="en-CA" sz="2600" dirty="0" smtClean="0"/>
              <a:t>-  the colour of the </a:t>
            </a:r>
            <a:r>
              <a:rPr lang="en-CA" sz="2600" b="1" u="sng" dirty="0" smtClean="0">
                <a:ln>
                  <a:solidFill>
                    <a:srgbClr val="0000FF"/>
                  </a:solidFill>
                </a:ln>
              </a:rPr>
              <a:t>surface</a:t>
            </a:r>
            <a:r>
              <a:rPr lang="en-CA" sz="2600" dirty="0" smtClean="0"/>
              <a:t> – the skin &amp; hair? </a:t>
            </a:r>
          </a:p>
          <a:p>
            <a:pPr algn="ctr"/>
            <a:r>
              <a:rPr lang="en-CA" sz="2600" dirty="0" smtClean="0"/>
              <a:t>Has there been a veil </a:t>
            </a:r>
            <a:r>
              <a:rPr lang="en-CA" sz="2600" b="1" i="1" dirty="0" smtClean="0">
                <a:solidFill>
                  <a:schemeClr val="bg1"/>
                </a:solidFill>
              </a:rPr>
              <a:t>purposely drawn </a:t>
            </a:r>
            <a:r>
              <a:rPr lang="en-CA" sz="2600" dirty="0" smtClean="0"/>
              <a:t>over the Red Heifer Sacrifice? </a:t>
            </a:r>
            <a:endParaRPr lang="en-CA" sz="2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9921" t="75779" r="48155" b="6111"/>
          <a:stretch/>
        </p:blipFill>
        <p:spPr>
          <a:xfrm>
            <a:off x="6211692" y="966773"/>
            <a:ext cx="5980308" cy="14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5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" y="198409"/>
            <a:ext cx="12001500" cy="3412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600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" y="203653"/>
            <a:ext cx="116586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The symbolism of the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rgbClr val="FF33CC"/>
                  </a:glow>
                </a:effectLst>
              </a:rPr>
              <a:t>SCARLET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rgbClr val="FF33CC"/>
                  </a:glow>
                </a:effectLst>
              </a:rPr>
              <a:t>ROBE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also provides us </a:t>
            </a:r>
            <a:r>
              <a:rPr lang="en-US" sz="3600" dirty="0" smtClean="0">
                <a:solidFill>
                  <a:srgbClr val="002060"/>
                </a:solidFill>
              </a:rPr>
              <a:t>with </a:t>
            </a:r>
            <a:r>
              <a:rPr lang="en-US" sz="3600" dirty="0">
                <a:solidFill>
                  <a:srgbClr val="002060"/>
                </a:solidFill>
              </a:rPr>
              <a:t>a link to the rider of the white horse in </a:t>
            </a:r>
            <a:r>
              <a:rPr lang="en-US" sz="3600" dirty="0">
                <a:solidFill>
                  <a:srgbClr val="CC3300"/>
                </a:solidFill>
              </a:rPr>
              <a:t>Revelation </a:t>
            </a:r>
            <a:r>
              <a:rPr lang="en-US" sz="3600" dirty="0" smtClean="0">
                <a:solidFill>
                  <a:srgbClr val="CC3300"/>
                </a:solidFill>
              </a:rPr>
              <a:t>19:11-16,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the One who is “clothed with a robe </a:t>
            </a:r>
            <a:r>
              <a:rPr lang="en-US" sz="3600" i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dipped</a:t>
            </a: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in </a:t>
            </a:r>
            <a:r>
              <a:rPr lang="en-US" sz="3600" b="1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blood, </a:t>
            </a:r>
            <a:r>
              <a:rPr lang="en-US" sz="3600" dirty="0">
                <a:solidFill>
                  <a:srgbClr val="002060"/>
                </a:solidFill>
              </a:rPr>
              <a:t>and His name is called </a:t>
            </a:r>
            <a:r>
              <a:rPr lang="en-US" sz="3600" dirty="0" smtClean="0">
                <a:solidFill>
                  <a:srgbClr val="002060"/>
                </a:solidFill>
              </a:rPr>
              <a:t/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			  “</a:t>
            </a:r>
            <a:r>
              <a:rPr lang="en-US" sz="36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The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Word of </a:t>
            </a:r>
            <a:r>
              <a:rPr lang="en-US" sz="36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Yahuah</a:t>
            </a:r>
            <a:r>
              <a:rPr lang="en-US" sz="3600" dirty="0" smtClean="0">
                <a:solidFill>
                  <a:srgbClr val="002060"/>
                </a:solidFill>
              </a:rPr>
              <a:t>” (</a:t>
            </a:r>
            <a:r>
              <a:rPr lang="en-US" sz="3600" dirty="0">
                <a:solidFill>
                  <a:srgbClr val="002060"/>
                </a:solidFill>
              </a:rPr>
              <a:t>verse 13</a:t>
            </a:r>
            <a:r>
              <a:rPr lang="en-US" sz="3600" dirty="0" smtClean="0">
                <a:solidFill>
                  <a:srgbClr val="002060"/>
                </a:solidFill>
              </a:rPr>
              <a:t>).  </a:t>
            </a:r>
            <a:br>
              <a:rPr lang="en-US" sz="3600" dirty="0" smtClean="0">
                <a:solidFill>
                  <a:srgbClr val="002060"/>
                </a:solidFill>
              </a:rPr>
            </a:br>
            <a:endParaRPr lang="en-US" sz="3600" dirty="0">
              <a:ln w="12700">
                <a:solidFill>
                  <a:srgbClr val="00FF99"/>
                </a:solidFill>
              </a:ln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6082" y="3192406"/>
            <a:ext cx="11669104" cy="35232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002060"/>
                </a:solidFill>
              </a:rPr>
              <a:t>That robe has a name written on it: 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“</a:t>
            </a:r>
            <a:r>
              <a:rPr lang="en-US" sz="3600" dirty="0">
                <a:ln>
                  <a:solidFill>
                    <a:srgbClr val="9900FF"/>
                  </a:solidFill>
                </a:ln>
                <a:solidFill>
                  <a:srgbClr val="00FFFF"/>
                </a:solidFill>
              </a:rPr>
              <a:t>King of Kings, and Master of Masters</a:t>
            </a:r>
            <a:r>
              <a:rPr lang="en-US" sz="3600" dirty="0">
                <a:solidFill>
                  <a:srgbClr val="002060"/>
                </a:solidFill>
              </a:rPr>
              <a:t>” (verse 16). 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Here we see </a:t>
            </a:r>
            <a:r>
              <a:rPr lang="en-US" sz="3600" dirty="0">
                <a:ln>
                  <a:solidFill>
                    <a:srgbClr val="9900FF"/>
                  </a:solidFill>
                </a:ln>
                <a:solidFill>
                  <a:srgbClr val="00FFFF"/>
                </a:solidFill>
              </a:rPr>
              <a:t>Yahusha Ha Mashiach,</a:t>
            </a:r>
            <a:r>
              <a:rPr lang="en-US" sz="3600" dirty="0">
                <a:ln>
                  <a:solidFill>
                    <a:srgbClr val="9900FF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exalted </a:t>
            </a:r>
            <a:r>
              <a:rPr lang="en-US" sz="3600" dirty="0" smtClean="0">
                <a:solidFill>
                  <a:srgbClr val="002060"/>
                </a:solidFill>
              </a:rPr>
              <a:t>above </a:t>
            </a:r>
            <a:r>
              <a:rPr lang="en-US" sz="3600" dirty="0">
                <a:solidFill>
                  <a:srgbClr val="002060"/>
                </a:solidFill>
              </a:rPr>
              <a:t>all, clothed in His spiritual, </a:t>
            </a:r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blood</a:t>
            </a:r>
            <a:r>
              <a:rPr lang="en-US" sz="3600" dirty="0">
                <a:solidFill>
                  <a:sysClr val="windowText" lastClr="000000"/>
                </a:solidFill>
              </a:rPr>
              <a:t>-of-</a:t>
            </a:r>
            <a:r>
              <a:rPr lang="en-US" sz="3600" dirty="0">
                <a:ln>
                  <a:solidFill>
                    <a:srgbClr val="9900FF"/>
                  </a:solidFill>
                </a:ln>
                <a:solidFill>
                  <a:srgbClr val="00FFFF"/>
                </a:solidFill>
              </a:rPr>
              <a:t>Mashiach</a:t>
            </a:r>
            <a:r>
              <a:rPr lang="en-US" sz="3600" dirty="0">
                <a:ln>
                  <a:solidFill>
                    <a:srgbClr val="00FF99"/>
                  </a:solidFill>
                </a:ln>
                <a:solidFill>
                  <a:srgbClr val="00FFFF"/>
                </a:solidFill>
              </a:rPr>
              <a:t> -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							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rgbClr val="FF33CC"/>
                  </a:glow>
                </a:effectLst>
              </a:rPr>
              <a:t>The  </a:t>
            </a:r>
            <a:r>
              <a:rPr lang="en-US" sz="3600" b="1" u="sng" dirty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rgbClr val="FF33CC"/>
                  </a:glow>
                </a:effectLst>
              </a:rPr>
              <a:t>SCARLET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rgbClr val="FF33CC"/>
                  </a:glow>
                </a:effectLst>
              </a:rPr>
              <a:t> ROBE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				In other words, He is clothed in </a:t>
            </a:r>
            <a:r>
              <a:rPr lang="en-US" sz="6000" b="1" dirty="0">
                <a:ln w="12700">
                  <a:solidFill>
                    <a:srgbClr val="0000FF"/>
                  </a:solidFill>
                </a:ln>
                <a:solidFill>
                  <a:srgbClr val="00FFFF"/>
                </a:solidFill>
                <a:latin typeface="Footlight MT Light" panose="0204060206030A020304" pitchFamily="18" charset="0"/>
              </a:rPr>
              <a:t>LIFE.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2" y="5487046"/>
            <a:ext cx="1963082" cy="1299780"/>
          </a:xfrm>
          <a:prstGeom prst="rect">
            <a:avLst/>
          </a:prstGeom>
        </p:spPr>
      </p:pic>
      <p:pic>
        <p:nvPicPr>
          <p:cNvPr id="7" name="Picture 2" descr="C:\Users\Rae\Desktop\red heifer 3 y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703" y="4804709"/>
            <a:ext cx="1348740" cy="17945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206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62975" y="6522637"/>
            <a:ext cx="429025" cy="335363"/>
          </a:xfrm>
        </p:spPr>
        <p:txBody>
          <a:bodyPr/>
          <a:lstStyle/>
          <a:p>
            <a:fld id="{6D22F896-40B5-4ADD-8801-0D06FADFA095}" type="slidenum">
              <a:rPr lang="en-US" sz="1200" smtClean="0"/>
              <a:t>50</a:t>
            </a:fld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459385" y="375957"/>
            <a:ext cx="11198942" cy="60311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Are we able to </a:t>
            </a:r>
            <a:r>
              <a:rPr lang="en-CA" sz="2800" u="sng" dirty="0" smtClean="0">
                <a:solidFill>
                  <a:schemeClr val="bg1"/>
                </a:solidFill>
              </a:rPr>
              <a:t>equate</a:t>
            </a:r>
            <a:r>
              <a:rPr lang="en-CA" sz="2800" dirty="0" smtClean="0">
                <a:solidFill>
                  <a:schemeClr val="bg1"/>
                </a:solidFill>
              </a:rPr>
              <a:t> the unifying connection of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blood</a:t>
            </a:r>
            <a:r>
              <a:rPr lang="en-CA" sz="2800" dirty="0" smtClean="0">
                <a:solidFill>
                  <a:srgbClr val="9900FF"/>
                </a:solidFill>
              </a:rPr>
              <a:t> </a:t>
            </a:r>
            <a:r>
              <a:rPr lang="en-CA" sz="2800" dirty="0" smtClean="0">
                <a:solidFill>
                  <a:schemeClr val="bg1"/>
                </a:solidFill>
              </a:rPr>
              <a:t>to the internal body parts of the heifer, </a:t>
            </a:r>
            <a:r>
              <a:rPr lang="en-CA" sz="2800" b="1" dirty="0" smtClean="0">
                <a:ln>
                  <a:solidFill>
                    <a:srgbClr val="9900FF"/>
                  </a:solidFill>
                </a:ln>
                <a:solidFill>
                  <a:srgbClr val="FFFF00"/>
                </a:solidFill>
              </a:rPr>
              <a:t>- to – </a:t>
            </a:r>
          </a:p>
          <a:p>
            <a:pPr algn="ctr"/>
            <a:r>
              <a:rPr lang="en-CA" sz="2800" dirty="0" smtClean="0">
                <a:solidFill>
                  <a:srgbClr val="9900FF"/>
                </a:solidFill>
              </a:rPr>
              <a:t>Yahusha Ha </a:t>
            </a:r>
            <a:r>
              <a:rPr lang="en-CA" sz="2800" dirty="0" err="1" smtClean="0">
                <a:solidFill>
                  <a:srgbClr val="9900FF"/>
                </a:solidFill>
              </a:rPr>
              <a:t>Mashiach</a:t>
            </a:r>
            <a:r>
              <a:rPr lang="en-CA" sz="2800" dirty="0" smtClean="0">
                <a:solidFill>
                  <a:srgbClr val="9900FF"/>
                </a:solidFill>
              </a:rPr>
              <a:t> who </a:t>
            </a:r>
            <a:r>
              <a:rPr lang="en-CA" sz="2800" b="1" u="sng" dirty="0" smtClean="0"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ALSO</a:t>
            </a:r>
            <a:r>
              <a:rPr lang="en-CA" sz="2800" dirty="0" smtClean="0">
                <a:solidFill>
                  <a:srgbClr val="9900FF"/>
                </a:solidFill>
              </a:rPr>
              <a:t> has full and complete spiritual contact/connection with each and every person within the </a:t>
            </a:r>
            <a:r>
              <a:rPr lang="en-CA" sz="2800" b="1" dirty="0" smtClean="0">
                <a:solidFill>
                  <a:srgbClr val="9900FF"/>
                </a:solidFill>
              </a:rPr>
              <a:t>BODY</a:t>
            </a:r>
            <a:r>
              <a:rPr lang="en-CA" sz="2800" dirty="0" smtClean="0">
                <a:solidFill>
                  <a:srgbClr val="9900FF"/>
                </a:solidFill>
              </a:rPr>
              <a:t> of the MelchiTzedek Administration? </a:t>
            </a:r>
          </a:p>
          <a:p>
            <a:pPr algn="ctr"/>
            <a:r>
              <a:rPr lang="en-CA" sz="2800" dirty="0" smtClean="0">
                <a:solidFill>
                  <a:srgbClr val="9900FF"/>
                </a:solidFill>
              </a:rPr>
              <a:t>Does this Divine Connecting factor </a:t>
            </a:r>
            <a:r>
              <a:rPr lang="en-CA" sz="2800" b="1" u="sng" dirty="0" smtClean="0"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ALSO</a:t>
            </a:r>
            <a:r>
              <a:rPr lang="en-CA" sz="2800" dirty="0" smtClean="0">
                <a:solidFill>
                  <a:srgbClr val="9900FF"/>
                </a:solidFill>
              </a:rPr>
              <a:t> supply </a:t>
            </a:r>
            <a:r>
              <a:rPr lang="en-CA" sz="2800" b="1" u="sng" dirty="0" smtClean="0">
                <a:solidFill>
                  <a:srgbClr val="9900FF"/>
                </a:solidFill>
              </a:rPr>
              <a:t>LIFE</a:t>
            </a:r>
            <a:r>
              <a:rPr lang="en-CA" sz="2800" dirty="0" smtClean="0">
                <a:solidFill>
                  <a:srgbClr val="9900FF"/>
                </a:solidFill>
              </a:rPr>
              <a:t> to </a:t>
            </a:r>
            <a:r>
              <a:rPr lang="en-CA" sz="2800" b="1" dirty="0" smtClean="0">
                <a:solidFill>
                  <a:srgbClr val="9900FF"/>
                </a:solidFill>
                <a:effectLst>
                  <a:glow rad="127000">
                    <a:srgbClr val="00FF99"/>
                  </a:glow>
                </a:effectLst>
              </a:rPr>
              <a:t>His Body </a:t>
            </a:r>
            <a:r>
              <a:rPr lang="en-CA" sz="2800" dirty="0" smtClean="0">
                <a:solidFill>
                  <a:srgbClr val="9900FF"/>
                </a:solidFill>
              </a:rPr>
              <a:t>– His Chosen Priesthood?</a:t>
            </a:r>
          </a:p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Is this “red” heifer sacrifice becoming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</a:b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Arial Black" panose="020B0A04020102020204" pitchFamily="34" charset="0"/>
              </a:rPr>
              <a:t>VERY SIGNIFICANT? </a:t>
            </a:r>
            <a:endParaRPr lang="en-CA" sz="2800" b="1" dirty="0">
              <a:ln>
                <a:solidFill>
                  <a:srgbClr val="0000FF"/>
                </a:solidFill>
              </a:ln>
              <a:solidFill>
                <a:srgbClr val="FF33CC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74067" y="6019799"/>
            <a:ext cx="3589866" cy="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51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1727" y="397784"/>
            <a:ext cx="4867275" cy="914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J Parkhurst 1762 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A Hebrew Lexicon </a:t>
            </a:r>
            <a:r>
              <a:rPr lang="en-CA" sz="1600" dirty="0" smtClean="0">
                <a:solidFill>
                  <a:srgbClr val="002060"/>
                </a:solidFill>
              </a:rPr>
              <a:t>pg.101</a:t>
            </a:r>
            <a:endParaRPr lang="en-CA" sz="1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2624" y="437672"/>
            <a:ext cx="2722563" cy="652893"/>
          </a:xfrm>
          <a:prstGeom prst="rect">
            <a:avLst/>
          </a:prstGeom>
          <a:noFill/>
          <a:ln w="38100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A-Dam</a:t>
            </a:r>
            <a:endParaRPr lang="en-CA" sz="36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963" y="1684868"/>
            <a:ext cx="5979550" cy="4600579"/>
            <a:chOff x="145025" y="19046"/>
            <a:chExt cx="5979550" cy="46005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7734" t="10416" r="49803" b="31503"/>
            <a:stretch/>
          </p:blipFill>
          <p:spPr>
            <a:xfrm>
              <a:off x="145025" y="19046"/>
              <a:ext cx="5979550" cy="4600579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2438400" y="904875"/>
              <a:ext cx="333375" cy="0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362450" y="1485900"/>
              <a:ext cx="438150" cy="2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5781" y="2055855"/>
              <a:ext cx="422919" cy="1545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1000" y="3771901"/>
              <a:ext cx="434846" cy="1544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47825" y="4029076"/>
              <a:ext cx="433387" cy="9524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78747" y="4314826"/>
              <a:ext cx="421965" cy="5805"/>
            </a:xfrm>
            <a:prstGeom prst="lin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4848535" y="2016130"/>
            <a:ext cx="438150" cy="2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593269" y="1945078"/>
            <a:ext cx="5160580" cy="4279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Upon reading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</a:rPr>
              <a:t>Gen 5:2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, we see that the categorical term –</a:t>
            </a:r>
            <a:r>
              <a:rPr lang="en-CA" sz="2800" b="1" dirty="0" err="1" smtClean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</a:rPr>
              <a:t>adam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8080"/>
                </a:solidFill>
              </a:rPr>
              <a:t>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-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was applied by Yahuah to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BOTH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the first man and woman. While their form was somewhat different, their substance was identical.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99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64" y="4748981"/>
            <a:ext cx="5979549" cy="1601019"/>
          </a:xfrm>
          <a:prstGeom prst="rect">
            <a:avLst/>
          </a:prstGeom>
          <a:noFill/>
          <a:ln w="38100">
            <a:solidFill>
              <a:srgbClr val="9900FF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6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99"/>
                </a:solidFill>
              </a:rPr>
              <a:t>52</a:t>
            </a:fld>
            <a:endParaRPr lang="en-US" sz="1100" b="1" dirty="0">
              <a:solidFill>
                <a:srgbClr val="00FF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2624" y="302203"/>
            <a:ext cx="2722563" cy="652893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</a:rPr>
              <a:t>A-Dam</a:t>
            </a:r>
            <a:endParaRPr lang="en-CA" sz="36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66800" y="1095375"/>
            <a:ext cx="10248900" cy="53911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Is it possible that we have been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</a:rPr>
              <a:t>du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</a:rPr>
              <a:t>p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</a:rPr>
              <a:t>ed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into considering only  the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colour of the skin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, making sure there was less than three hairs total, on the animal that are not “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</a:rPr>
              <a:t>red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”? </a:t>
            </a:r>
          </a:p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Have we been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</a:rPr>
              <a:t>misled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on the extreme importance of –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DOM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– 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uniting factor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that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conforms, connects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and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unifies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each and every organ of The Body? </a:t>
            </a:r>
          </a:p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If we find that the red heifer blood was a symbolic type of Yahusha, the Cleanser and the Paschal Sacrifice, are we able to realize that Yahusha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IS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the –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DOM,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the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00"/>
                </a:solidFill>
              </a:rPr>
              <a:t>UNIFYING FACTOR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, the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KOHEN HA GADOL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, the 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RUACH HA QODESH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which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connects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,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unifies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and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127000">
                    <a:srgbClr val="FFFF00"/>
                  </a:glow>
                </a:effectLst>
              </a:rPr>
              <a:t>supplies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LIFE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to every individual within the </a:t>
            </a:r>
            <a:b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</a:b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BODY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</a:rPr>
              <a:t> of His people?   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rgbClr val="FFFF00">
                <a:alpha val="45000"/>
              </a:srgbClr>
            </a:gs>
            <a:gs pos="53000">
              <a:schemeClr val="accent5">
                <a:lumMod val="76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53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8625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Lev 17:11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 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the </a:t>
            </a:r>
            <a:r>
              <a:rPr lang="en-US" sz="2800" dirty="0" smtClean="0">
                <a:ln w="19050">
                  <a:solidFill>
                    <a:srgbClr val="FF0066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LIFE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of the flesh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in the </a:t>
            </a:r>
            <a:r>
              <a:rPr lang="en-US" sz="2800" b="1" u="sng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 have given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it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you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upon the altar to make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" panose="020B0604020202020204" pitchFamily="34" charset="0"/>
              </a:rPr>
              <a:t>an atonement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your souls: </a:t>
            </a:r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it </a:t>
            </a:r>
            <a:r>
              <a:rPr lang="en-US" sz="28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the </a:t>
            </a:r>
            <a:r>
              <a:rPr lang="en-US" sz="28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that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maketh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an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" panose="020B0604020202020204" pitchFamily="34" charset="0"/>
              </a:rPr>
              <a:t>atonement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for the soul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Looking at the </a:t>
            </a:r>
            <a:r>
              <a:rPr lang="en-CA" sz="3200" i="1" u="sng" dirty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Relevance</a:t>
            </a:r>
            <a:r>
              <a:rPr lang="en-CA" sz="3200" i="1" dirty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 of </a:t>
            </a:r>
            <a:r>
              <a:rPr lang="en-CA" sz="3200" i="1" dirty="0" smtClean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a </a:t>
            </a:r>
            <a:r>
              <a:rPr lang="en-CA" sz="3200" i="1" dirty="0" smtClean="0">
                <a:ln w="19050">
                  <a:solidFill>
                    <a:prstClr val="black"/>
                  </a:solidFill>
                </a:ln>
                <a:solidFill>
                  <a:srgbClr val="FA7E5C">
                    <a:lumMod val="75000"/>
                  </a:srgbClr>
                </a:solidFill>
                <a:latin typeface="Arial Black" panose="020B0A04020102020204" pitchFamily="34" charset="0"/>
              </a:rPr>
              <a:t>Blood </a:t>
            </a:r>
            <a:r>
              <a:rPr lang="en-CA" sz="3200" i="1" dirty="0">
                <a:ln w="19050">
                  <a:solidFill>
                    <a:prstClr val="black"/>
                  </a:solidFill>
                </a:ln>
                <a:solidFill>
                  <a:srgbClr val="FA7E5C">
                    <a:lumMod val="75000"/>
                  </a:srgbClr>
                </a:solidFill>
                <a:latin typeface="Arial Black" panose="020B0A04020102020204" pitchFamily="34" charset="0"/>
              </a:rPr>
              <a:t>Offering! </a:t>
            </a:r>
            <a:r>
              <a:rPr lang="en-CA" sz="2000" i="1" dirty="0" smtClean="0">
                <a:ln w="19050">
                  <a:noFill/>
                </a:ln>
                <a:solidFill>
                  <a:srgbClr val="002060"/>
                </a:solidFill>
              </a:rPr>
              <a:t>(#2)</a:t>
            </a:r>
            <a:r>
              <a:rPr lang="en-CA" sz="3200" i="1" dirty="0" smtClean="0">
                <a:ln w="19050">
                  <a:noFill/>
                </a:ln>
                <a:solidFill>
                  <a:srgbClr val="002060"/>
                </a:solidFill>
              </a:rPr>
              <a:t> </a:t>
            </a:r>
            <a:endParaRPr lang="en-CA" sz="3200" i="1" dirty="0">
              <a:ln w="19050">
                <a:noFill/>
              </a:ln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7929" y="1461155"/>
            <a:ext cx="10803117" cy="952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Our </a:t>
            </a:r>
            <a:r>
              <a:rPr lang="en-CA" sz="2800" b="1" u="sng" dirty="0" smtClean="0">
                <a:ln w="12700">
                  <a:solidFill>
                    <a:srgbClr val="FF0066"/>
                  </a:solidFill>
                </a:ln>
                <a:solidFill>
                  <a:srgbClr val="0000FF"/>
                </a:solidFill>
              </a:rPr>
              <a:t>salvation</a:t>
            </a:r>
            <a:r>
              <a:rPr lang="en-CA" sz="2800" dirty="0" smtClean="0">
                <a:solidFill>
                  <a:srgbClr val="002060"/>
                </a:solidFill>
              </a:rPr>
              <a:t> is purely dependant on </a:t>
            </a:r>
            <a:r>
              <a:rPr lang="en-CA" sz="2800" dirty="0" smtClean="0">
                <a:solidFill>
                  <a:srgbClr val="0000FF"/>
                </a:solidFill>
              </a:rPr>
              <a:t>Yahusha’s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US" sz="28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US" sz="2800" b="1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CA" sz="2800" dirty="0" smtClean="0">
                <a:solidFill>
                  <a:srgbClr val="002060"/>
                </a:solidFill>
              </a:rPr>
              <a:t>offering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 made on the tree - 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outside of Jerusalem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.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928" y="3561816"/>
            <a:ext cx="10803117" cy="952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0000FF"/>
                </a:solidFill>
              </a:rPr>
              <a:t>Yahusha’s</a:t>
            </a:r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u="sng" dirty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CA" sz="2800" dirty="0" smtClean="0">
                <a:solidFill>
                  <a:srgbClr val="002060"/>
                </a:solidFill>
              </a:rPr>
              <a:t> was offered as a means of </a:t>
            </a:r>
            <a:r>
              <a:rPr lang="en-CA" sz="2800" b="1" u="sng" dirty="0" smtClean="0">
                <a:solidFill>
                  <a:srgbClr val="002060"/>
                </a:solidFill>
              </a:rPr>
              <a:t>cleansin</a:t>
            </a:r>
            <a:r>
              <a:rPr lang="en-CA" sz="2800" b="1" dirty="0" smtClean="0">
                <a:solidFill>
                  <a:srgbClr val="002060"/>
                </a:solidFill>
              </a:rPr>
              <a:t>g</a:t>
            </a:r>
            <a:r>
              <a:rPr lang="en-CA" sz="2800" dirty="0" smtClean="0">
                <a:solidFill>
                  <a:srgbClr val="002060"/>
                </a:solidFill>
              </a:rPr>
              <a:t> our souls from the sins we inflict upon ourselves while living in this world.</a:t>
            </a:r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927" y="5424205"/>
            <a:ext cx="10803117" cy="952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 smtClean="0">
                <a:solidFill>
                  <a:srgbClr val="0000FF"/>
                </a:solidFill>
              </a:rPr>
              <a:t>Yahusha’s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US" sz="2800" b="1" u="sng" dirty="0" smtClean="0">
                <a:ln w="19050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r>
              <a:rPr lang="en-CA" sz="2800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ALONE</a:t>
            </a:r>
            <a:r>
              <a:rPr lang="en-CA" sz="2800" dirty="0" smtClean="0">
                <a:solidFill>
                  <a:srgbClr val="002060"/>
                </a:solidFill>
              </a:rPr>
              <a:t> - is able to </a:t>
            </a:r>
            <a:r>
              <a:rPr lang="en-CA" sz="2800" b="1" i="1" u="sng" dirty="0" smtClean="0">
                <a:solidFill>
                  <a:srgbClr val="FF0000"/>
                </a:solidFill>
              </a:rPr>
              <a:t>cleanse</a:t>
            </a:r>
            <a:r>
              <a:rPr lang="en-CA" sz="2800" dirty="0" smtClean="0">
                <a:solidFill>
                  <a:srgbClr val="002060"/>
                </a:solidFill>
              </a:rPr>
              <a:t> us to the point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of acceptability to stand before </a:t>
            </a:r>
            <a:r>
              <a:rPr lang="en-CA" sz="2800" dirty="0" smtClean="0">
                <a:solidFill>
                  <a:srgbClr val="0000FF"/>
                </a:solidFill>
              </a:rPr>
              <a:t>Yahuah!</a:t>
            </a:r>
            <a:endParaRPr lang="en-CA" sz="2800" dirty="0">
              <a:solidFill>
                <a:srgbClr val="0000FF"/>
              </a:solidFill>
            </a:endParaRPr>
          </a:p>
        </p:txBody>
      </p:sp>
      <p:pic>
        <p:nvPicPr>
          <p:cNvPr id="8" name="Picture 7" descr="C:\Users\Rae\Desktop\crimson worm maggot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271" y="5923199"/>
            <a:ext cx="1283983" cy="810524"/>
          </a:xfrm>
          <a:prstGeom prst="roundRect">
            <a:avLst>
              <a:gd name="adj" fmla="val 16128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0" name="Straight Arrow Connector 9"/>
          <p:cNvCxnSpPr/>
          <p:nvPr/>
        </p:nvCxnSpPr>
        <p:spPr>
          <a:xfrm>
            <a:off x="8691513" y="5844619"/>
            <a:ext cx="1189758" cy="2852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6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rgbClr val="FFFF00">
                <a:alpha val="45000"/>
              </a:srgbClr>
            </a:gs>
            <a:gs pos="53000">
              <a:schemeClr val="accent5">
                <a:lumMod val="76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54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8625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John 6:54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Whoso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eateth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my flesh, and </a:t>
            </a:r>
            <a:r>
              <a:rPr lang="en-US" sz="2800" b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drinketh</a:t>
            </a:r>
            <a:r>
              <a:rPr lang="en-US" sz="28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 m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y</a:t>
            </a:r>
            <a:r>
              <a:rPr lang="en-US" sz="28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 blood</a:t>
            </a:r>
            <a:r>
              <a:rPr lang="en-US" sz="2800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hath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			    eternal life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; and I will raise him up at the last day.</a:t>
            </a: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Looking at the </a:t>
            </a:r>
            <a:r>
              <a:rPr lang="en-CA" sz="3200" i="1" u="sng" dirty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Relevance</a:t>
            </a:r>
            <a:r>
              <a:rPr lang="en-CA" sz="3200" i="1" dirty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 of </a:t>
            </a:r>
            <a:r>
              <a:rPr lang="en-CA" sz="3200" i="1" dirty="0" smtClean="0">
                <a:ln w="19050">
                  <a:solidFill>
                    <a:prstClr val="black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a </a:t>
            </a:r>
            <a:r>
              <a:rPr lang="en-CA" sz="3200" i="1" dirty="0" smtClean="0">
                <a:ln w="19050">
                  <a:solidFill>
                    <a:prstClr val="black"/>
                  </a:solidFill>
                </a:ln>
                <a:solidFill>
                  <a:srgbClr val="FA7E5C">
                    <a:lumMod val="75000"/>
                  </a:srgbClr>
                </a:solidFill>
                <a:latin typeface="Arial Black" panose="020B0A04020102020204" pitchFamily="34" charset="0"/>
              </a:rPr>
              <a:t>Blood </a:t>
            </a:r>
            <a:r>
              <a:rPr lang="en-CA" sz="3200" i="1" dirty="0">
                <a:ln w="19050">
                  <a:solidFill>
                    <a:prstClr val="black"/>
                  </a:solidFill>
                </a:ln>
                <a:solidFill>
                  <a:srgbClr val="FA7E5C">
                    <a:lumMod val="75000"/>
                  </a:srgbClr>
                </a:solidFill>
                <a:latin typeface="Arial Black" panose="020B0A04020102020204" pitchFamily="34" charset="0"/>
              </a:rPr>
              <a:t>Offering! </a:t>
            </a:r>
            <a:r>
              <a:rPr lang="en-CA" sz="3200" i="1" dirty="0" smtClean="0">
                <a:ln w="19050">
                  <a:solidFill>
                    <a:prstClr val="black"/>
                  </a:solidFill>
                </a:ln>
                <a:solidFill>
                  <a:srgbClr val="FA7E5C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en-CA" sz="2000" i="1" dirty="0" smtClean="0">
                <a:ln w="19050">
                  <a:noFill/>
                </a:ln>
                <a:solidFill>
                  <a:srgbClr val="002060"/>
                </a:solidFill>
              </a:rPr>
              <a:t>(#3) </a:t>
            </a:r>
            <a:endParaRPr lang="en-CA" sz="2000" i="1" dirty="0">
              <a:ln w="19050">
                <a:noFill/>
              </a:ln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7926" y="1778001"/>
            <a:ext cx="10803117" cy="1761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accent5">
                    <a:lumMod val="75000"/>
                  </a:schemeClr>
                </a:solidFill>
              </a:rPr>
              <a:t>In the proper application; our </a:t>
            </a:r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physical ingesting of the juice from the </a:t>
            </a:r>
            <a:r>
              <a:rPr lang="en-CA" sz="2800" dirty="0" smtClean="0">
                <a:solidFill>
                  <a:schemeClr val="accent5">
                    <a:lumMod val="75000"/>
                  </a:schemeClr>
                </a:solidFill>
              </a:rPr>
              <a:t>vine exposes our comprehension that the blood shed by Yahusha, contains the miraculous healing and cleansing effect that removes the stain of sin from our lives. </a:t>
            </a:r>
            <a:endParaRPr lang="en-CA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926" y="3721704"/>
            <a:ext cx="10803117" cy="2710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i="1" dirty="0" smtClean="0">
                <a:solidFill>
                  <a:schemeClr val="tx1">
                    <a:lumMod val="50000"/>
                  </a:schemeClr>
                </a:solidFill>
              </a:rPr>
              <a:t>Question: </a:t>
            </a:r>
            <a:r>
              <a:rPr lang="en-CA" sz="2800" dirty="0" smtClean="0">
                <a:solidFill>
                  <a:srgbClr val="002060"/>
                </a:solidFill>
              </a:rPr>
              <a:t>Could the actual ashes from a burnt heifer blood offering really cleanse a person from defilement?</a:t>
            </a:r>
          </a:p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Or - did the addition of the </a:t>
            </a:r>
            <a:r>
              <a:rPr lang="en-CA" sz="2800" b="1" i="1" dirty="0" smtClean="0">
                <a:ln w="19050">
                  <a:solidFill>
                    <a:srgbClr val="CC0000"/>
                  </a:solidFill>
                </a:ln>
                <a:solidFill>
                  <a:srgbClr val="FF33CC"/>
                </a:solidFill>
                <a:effectLst>
                  <a:glow rad="127000">
                    <a:srgbClr val="00FF00"/>
                  </a:glow>
                </a:effectLst>
              </a:rPr>
              <a:t>double dipped </a:t>
            </a:r>
            <a:r>
              <a:rPr lang="en-CA" sz="2800" b="1" i="1" dirty="0" smtClean="0">
                <a:ln w="19050">
                  <a:solidFill>
                    <a:srgbClr val="CC0000"/>
                  </a:solidFill>
                </a:ln>
                <a:solidFill>
                  <a:srgbClr val="FF33CC"/>
                </a:solidFill>
              </a:rPr>
              <a:t>crimson fabric </a:t>
            </a:r>
            <a:r>
              <a:rPr lang="en-CA" sz="2800" dirty="0" smtClean="0">
                <a:solidFill>
                  <a:srgbClr val="002060"/>
                </a:solidFill>
              </a:rPr>
              <a:t>to the 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heat</a:t>
            </a:r>
            <a:r>
              <a:rPr lang="en-CA" sz="2800" b="1" u="sng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 of the heifer fire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 </a:t>
            </a:r>
            <a:r>
              <a:rPr lang="en-CA" sz="2800" dirty="0" smtClean="0">
                <a:solidFill>
                  <a:srgbClr val="002060"/>
                </a:solidFill>
              </a:rPr>
              <a:t>link to a deep spiritual connection to </a:t>
            </a:r>
            <a:r>
              <a:rPr lang="en-CA" sz="2800" dirty="0" smtClean="0">
                <a:solidFill>
                  <a:srgbClr val="0000FF"/>
                </a:solidFill>
              </a:rPr>
              <a:t>Yahusha</a:t>
            </a:r>
            <a:r>
              <a:rPr lang="en-CA" sz="2800" dirty="0" smtClean="0">
                <a:solidFill>
                  <a:srgbClr val="002060"/>
                </a:solidFill>
              </a:rPr>
              <a:t> the </a:t>
            </a:r>
            <a:r>
              <a:rPr lang="en-CA" sz="2800" dirty="0" smtClean="0">
                <a:solidFill>
                  <a:srgbClr val="0000FF"/>
                </a:solidFill>
              </a:rPr>
              <a:t>ONE</a:t>
            </a:r>
            <a:r>
              <a:rPr lang="en-CA" sz="2800" dirty="0" smtClean="0">
                <a:solidFill>
                  <a:srgbClr val="002060"/>
                </a:solidFill>
              </a:rPr>
              <a:t> and </a:t>
            </a:r>
            <a:r>
              <a:rPr lang="en-CA" sz="2800" b="1" u="sng" dirty="0" smtClean="0">
                <a:solidFill>
                  <a:srgbClr val="002060"/>
                </a:solidFill>
              </a:rPr>
              <a:t>ONLY</a:t>
            </a:r>
            <a:r>
              <a:rPr lang="en-CA" sz="2800" dirty="0" smtClean="0">
                <a:solidFill>
                  <a:srgbClr val="002060"/>
                </a:solidFill>
              </a:rPr>
              <a:t>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who could permanently remove the stain of sin?  </a:t>
            </a:r>
            <a:endParaRPr lang="en-CA" sz="2800" dirty="0">
              <a:solidFill>
                <a:srgbClr val="00206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5445" y="5765799"/>
            <a:ext cx="1264158" cy="1041281"/>
          </a:xfrm>
          <a:prstGeom prst="wedgeRoundRectCallout">
            <a:avLst>
              <a:gd name="adj1" fmla="val 37435"/>
              <a:gd name="adj2" fmla="val -66827"/>
              <a:gd name="adj3" fmla="val 16667"/>
            </a:avLst>
          </a:prstGeom>
          <a:solidFill>
            <a:schemeClr val="accent2"/>
          </a:solidFill>
          <a:ln w="5715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Why this?</a:t>
            </a:r>
            <a:endParaRPr lang="en-CA" sz="32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rgbClr val="FFFF00">
                <a:alpha val="45000"/>
              </a:srgbClr>
            </a:gs>
            <a:gs pos="53000">
              <a:schemeClr val="accent5">
                <a:lumMod val="76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55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168" y="995556"/>
            <a:ext cx="11583956" cy="226454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002060"/>
                </a:solidFill>
              </a:rPr>
              <a:t>Please note that all other sacrifices had the </a:t>
            </a:r>
            <a:r>
              <a:rPr lang="en-US" sz="2800" u="sng" dirty="0" smtClean="0">
                <a:solidFill>
                  <a:srgbClr val="002060"/>
                </a:solidFill>
              </a:rPr>
              <a:t>blood removed</a:t>
            </a:r>
            <a:r>
              <a:rPr lang="en-US" sz="2800" dirty="0" smtClean="0">
                <a:solidFill>
                  <a:srgbClr val="002060"/>
                </a:solidFill>
              </a:rPr>
              <a:t> and placed elsewhere. The blood was either proportionally sprinkled and poured out onto the ground, or it was </a:t>
            </a:r>
            <a:r>
              <a:rPr lang="en-US" sz="2800" i="1" dirty="0" smtClean="0">
                <a:solidFill>
                  <a:srgbClr val="002060"/>
                </a:solidFill>
              </a:rPr>
              <a:t>f</a:t>
            </a:r>
            <a:r>
              <a:rPr lang="en-US" sz="2800" i="1" u="sng" dirty="0" smtClean="0">
                <a:solidFill>
                  <a:srgbClr val="002060"/>
                </a:solidFill>
              </a:rPr>
              <a:t>ull</a:t>
            </a:r>
            <a:r>
              <a:rPr lang="en-US" sz="2800" i="1" dirty="0" smtClean="0">
                <a:solidFill>
                  <a:srgbClr val="002060"/>
                </a:solidFill>
              </a:rPr>
              <a:t>y poured </a:t>
            </a:r>
            <a:r>
              <a:rPr lang="en-US" sz="2800" dirty="0" smtClean="0">
                <a:solidFill>
                  <a:srgbClr val="002060"/>
                </a:solidFill>
              </a:rPr>
              <a:t>onto the ground. </a:t>
            </a:r>
          </a:p>
          <a:p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Yet</a:t>
            </a:r>
            <a:r>
              <a:rPr lang="en-US" sz="2800" dirty="0" smtClean="0">
                <a:solidFill>
                  <a:srgbClr val="002060"/>
                </a:solidFill>
              </a:rPr>
              <a:t> - the Red Heifer offering blood, was proportionally sprinkled and 		the </a:t>
            </a:r>
            <a:r>
              <a:rPr lang="en-US" sz="2800" u="sng" dirty="0" smtClean="0">
                <a:solidFill>
                  <a:srgbClr val="002060"/>
                </a:solidFill>
              </a:rPr>
              <a:t>BULK OF THE BLOOD WAS BURNED WITH THE SACRIFICE</a:t>
            </a:r>
            <a:r>
              <a:rPr lang="en-US" sz="2800" dirty="0" smtClean="0">
                <a:solidFill>
                  <a:srgbClr val="002060"/>
                </a:solidFill>
              </a:rPr>
              <a:t>!</a:t>
            </a:r>
          </a:p>
          <a:p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254677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he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Heifer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- 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with its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Blood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Offering! </a:t>
            </a:r>
            <a:r>
              <a:rPr lang="en-CA" sz="3200" i="1" dirty="0" smtClean="0">
                <a:ln w="19050">
                  <a:noFill/>
                </a:ln>
                <a:solidFill>
                  <a:srgbClr val="00FFFF"/>
                </a:solidFill>
              </a:rPr>
              <a:t> </a:t>
            </a:r>
            <a:endParaRPr lang="en-CA" sz="3200" i="1" dirty="0">
              <a:ln w="19050">
                <a:noFill/>
              </a:ln>
              <a:solidFill>
                <a:srgbClr val="00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505" y="3562547"/>
            <a:ext cx="10803117" cy="30542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solidFill>
                  <a:srgbClr val="002060"/>
                </a:solidFill>
              </a:rPr>
              <a:t>What about </a:t>
            </a:r>
            <a:r>
              <a:rPr lang="en-US" sz="2800" dirty="0">
                <a:solidFill>
                  <a:srgbClr val="0000FF"/>
                </a:solidFill>
              </a:rPr>
              <a:t>Y</a:t>
            </a:r>
            <a:r>
              <a:rPr lang="en-US" sz="2800" dirty="0" smtClean="0">
                <a:solidFill>
                  <a:srgbClr val="0000FF"/>
                </a:solidFill>
              </a:rPr>
              <a:t>ahusha?  </a:t>
            </a:r>
            <a:r>
              <a:rPr lang="en-US" sz="2800" dirty="0" smtClean="0">
                <a:solidFill>
                  <a:srgbClr val="002060"/>
                </a:solidFill>
              </a:rPr>
              <a:t>Was His blood not “Proportionally Sprinkled” (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7 times</a:t>
            </a:r>
            <a:r>
              <a:rPr lang="en-US" sz="2800" dirty="0" smtClean="0">
                <a:solidFill>
                  <a:srgbClr val="002060"/>
                </a:solidFill>
              </a:rPr>
              <a:t>) through the sweating of blood and also the physical abuse of His body, yet the bulk of His blood remained </a:t>
            </a:r>
            <a:r>
              <a:rPr lang="en-US" sz="2800" b="1" u="sng" dirty="0" smtClean="0">
                <a:solidFill>
                  <a:srgbClr val="0000FF"/>
                </a:solidFill>
              </a:rPr>
              <a:t>inside</a:t>
            </a:r>
            <a:r>
              <a:rPr lang="en-US" sz="2800" dirty="0" smtClean="0">
                <a:solidFill>
                  <a:srgbClr val="002060"/>
                </a:solidFill>
              </a:rPr>
              <a:t> of His body throughout the sacrifice?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1200" dirty="0" smtClean="0">
              <a:solidFill>
                <a:srgbClr val="002060"/>
              </a:solidFill>
            </a:endParaRPr>
          </a:p>
          <a:p>
            <a:pPr lvl="0"/>
            <a:r>
              <a:rPr lang="en-US" sz="2800" dirty="0" smtClean="0">
                <a:solidFill>
                  <a:srgbClr val="002060"/>
                </a:solidFill>
              </a:rPr>
              <a:t>Are we able to see a direct correlation between the Red Heifer sacrifice and </a:t>
            </a:r>
            <a:r>
              <a:rPr lang="en-US" sz="2800" dirty="0" smtClean="0">
                <a:solidFill>
                  <a:srgbClr val="0000FF"/>
                </a:solidFill>
              </a:rPr>
              <a:t>Yahusha’s</a:t>
            </a:r>
            <a:r>
              <a:rPr lang="en-US" sz="2800" dirty="0" smtClean="0">
                <a:solidFill>
                  <a:srgbClr val="002060"/>
                </a:solidFill>
              </a:rPr>
              <a:t> Sacrifice in the amount of blood spilled?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rgbClr val="FFFF00">
                <a:alpha val="45000"/>
              </a:srgbClr>
            </a:gs>
            <a:gs pos="53000">
              <a:schemeClr val="accent5">
                <a:lumMod val="76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56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318" y="311827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he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Red Heifer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CC"/>
                </a:solidFill>
                <a:latin typeface="Arial Black" panose="020B0A04020102020204" pitchFamily="34" charset="0"/>
              </a:rPr>
              <a:t>– an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FF"/>
                </a:solidFill>
                <a:effectLst>
                  <a:glow rad="127000">
                    <a:schemeClr val="accent5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Ascent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Offering</a:t>
            </a:r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?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FF"/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noFill/>
                </a:ln>
                <a:solidFill>
                  <a:srgbClr val="00FFFF"/>
                </a:solidFill>
              </a:rPr>
              <a:t> </a:t>
            </a:r>
            <a:endParaRPr lang="en-CA" sz="3200" i="1" dirty="0">
              <a:ln w="19050">
                <a:noFill/>
              </a:ln>
              <a:solidFill>
                <a:srgbClr val="00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379" y="2931000"/>
            <a:ext cx="11494612" cy="36835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19:9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 ‘And a </a:t>
            </a:r>
            <a:r>
              <a:rPr lang="en-US" sz="2800" u="sng" dirty="0">
                <a:solidFill>
                  <a:srgbClr val="00B050"/>
                </a:solidFill>
                <a:latin typeface="Georgia" panose="02040502050405020303" pitchFamily="18" charset="0"/>
              </a:rPr>
              <a:t>clean man</a:t>
            </a:r>
            <a:r>
              <a:rPr lang="en-US" sz="2800" dirty="0">
                <a:solidFill>
                  <a:srgbClr val="00B050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shall gather up </a:t>
            </a:r>
            <a:r>
              <a:rPr lang="en-US" sz="4800" dirty="0" smtClean="0">
                <a:ln>
                  <a:solidFill>
                    <a:srgbClr val="FF33CC"/>
                  </a:solidFill>
                </a:ln>
                <a:solidFill>
                  <a:schemeClr val="tx2"/>
                </a:solidFill>
                <a:effectLst>
                  <a:glow rad="355600">
                    <a:schemeClr val="tx1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THE ASHES</a:t>
            </a:r>
          </a:p>
          <a:p>
            <a:pPr lvl="0"/>
            <a:r>
              <a:rPr lang="en-US" sz="4800" dirty="0" smtClean="0">
                <a:ln>
                  <a:solidFill>
                    <a:srgbClr val="FF33CC"/>
                  </a:solidFill>
                </a:ln>
                <a:solidFill>
                  <a:schemeClr val="tx2"/>
                </a:solidFill>
                <a:effectLst>
                  <a:glow rad="355600">
                    <a:schemeClr val="tx1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	of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Georgia" panose="02040502050405020303" pitchFamily="18" charset="0"/>
              </a:rPr>
              <a:t>heifer,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and shall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place them </a:t>
            </a:r>
            <a:r>
              <a:rPr lang="en-US" sz="2800" u="sng" dirty="0">
                <a:solidFill>
                  <a:srgbClr val="00B050"/>
                </a:solidFill>
                <a:latin typeface="Georgia" panose="02040502050405020303" pitchFamily="18" charset="0"/>
              </a:rPr>
              <a:t>outside the cam</a:t>
            </a:r>
            <a:r>
              <a:rPr lang="en-US" sz="2800" dirty="0">
                <a:solidFill>
                  <a:srgbClr val="00B050"/>
                </a:solidFill>
                <a:latin typeface="Georgia" panose="02040502050405020303" pitchFamily="18" charset="0"/>
              </a:rPr>
              <a:t>p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in a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clean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place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.</a:t>
            </a:r>
          </a:p>
          <a:p>
            <a:pPr lvl="0"/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	And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they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shall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be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kept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the congregation of the children of </a:t>
            </a:r>
            <a:r>
              <a:rPr lang="en-US" sz="2800" dirty="0" err="1" smtClean="0">
                <a:solidFill>
                  <a:srgbClr val="0000FF"/>
                </a:solidFill>
                <a:latin typeface="Georgia" panose="02040502050405020303" pitchFamily="18" charset="0"/>
              </a:rPr>
              <a:t>Yisra’ĕl</a:t>
            </a:r>
            <a:endParaRPr lang="en-US" sz="2800" dirty="0" smtClean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lvl="0"/>
            <a:endParaRPr lang="en-US" sz="2800" dirty="0" smtClean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	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the </a:t>
            </a:r>
            <a:r>
              <a:rPr lang="en-US" sz="2800" b="1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  <a:latin typeface="Georgia" panose="02040502050405020303" pitchFamily="18" charset="0"/>
              </a:rPr>
              <a:t>water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uncleanness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, </a:t>
            </a:r>
            <a:r>
              <a:rPr lang="en-US" sz="2800" b="1" i="1" dirty="0">
                <a:ln w="12700">
                  <a:solidFill>
                    <a:srgbClr val="FF33CC"/>
                  </a:solidFill>
                </a:ln>
                <a:solidFill>
                  <a:srgbClr val="9933FF"/>
                </a:solidFill>
                <a:effectLst>
                  <a:glow rad="127000">
                    <a:srgbClr val="00FFFF"/>
                  </a:glow>
                </a:effectLst>
                <a:latin typeface="Georgia" panose="02040502050405020303" pitchFamily="18" charset="0"/>
              </a:rPr>
              <a:t>it is for cleansing from sin.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733342" y="1195566"/>
            <a:ext cx="10803117" cy="1163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i="1" dirty="0">
                <a:solidFill>
                  <a:srgbClr val="D17DF9">
                    <a:lumMod val="75000"/>
                  </a:srgbClr>
                </a:solidFill>
              </a:rPr>
              <a:t>What was the significance of the red heifer </a:t>
            </a:r>
            <a:r>
              <a:rPr lang="en-US" sz="2800" b="1" i="1" u="sng" dirty="0">
                <a:solidFill>
                  <a:schemeClr val="bg1"/>
                </a:solidFill>
              </a:rPr>
              <a:t>burnt</a:t>
            </a:r>
            <a:r>
              <a:rPr lang="en-US" sz="2800" b="1" i="1" dirty="0">
                <a:solidFill>
                  <a:srgbClr val="D17DF9">
                    <a:lumMod val="75000"/>
                  </a:srgbClr>
                </a:solidFill>
              </a:rPr>
              <a:t> </a:t>
            </a:r>
            <a:r>
              <a:rPr lang="en-US" sz="2800" i="1" dirty="0">
                <a:solidFill>
                  <a:srgbClr val="D17DF9">
                    <a:lumMod val="75000"/>
                  </a:srgbClr>
                </a:solidFill>
              </a:rPr>
              <a:t>offering?</a:t>
            </a:r>
          </a:p>
          <a:p>
            <a:pPr lvl="0"/>
            <a:r>
              <a:rPr lang="en-US" sz="2800" b="1" i="1" dirty="0" smtClean="0">
                <a:solidFill>
                  <a:srgbClr val="FF0066"/>
                </a:solidFill>
              </a:rPr>
              <a:t>			Or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– </a:t>
            </a:r>
            <a:r>
              <a:rPr lang="en-US" sz="2800" dirty="0" smtClean="0">
                <a:solidFill>
                  <a:srgbClr val="002060"/>
                </a:solidFill>
              </a:rPr>
              <a:t>		The </a:t>
            </a:r>
            <a:r>
              <a:rPr lang="en-US" sz="2800" dirty="0">
                <a:solidFill>
                  <a:srgbClr val="002060"/>
                </a:solidFill>
              </a:rPr>
              <a:t>Red Heifer </a:t>
            </a:r>
            <a:r>
              <a:rPr lang="en-US" sz="2800" b="1" u="sng" dirty="0">
                <a:solidFill>
                  <a:srgbClr val="0000FF"/>
                </a:solidFill>
                <a:effectLst>
                  <a:glow rad="88900">
                    <a:srgbClr val="00FF99"/>
                  </a:glow>
                </a:effectLst>
              </a:rPr>
              <a:t>ASCENT</a:t>
            </a:r>
            <a:r>
              <a:rPr lang="en-US" sz="2800" dirty="0">
                <a:solidFill>
                  <a:srgbClr val="002060"/>
                </a:solidFill>
              </a:rPr>
              <a:t> offering!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60301" y="4094772"/>
            <a:ext cx="1625600" cy="30605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00FF"/>
                </a:solidFill>
              </a:rPr>
              <a:t>Heaven?</a:t>
            </a:r>
            <a:endParaRPr lang="en-CA" dirty="0">
              <a:solidFill>
                <a:srgbClr val="0000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64866" y="4087538"/>
            <a:ext cx="1625600" cy="30605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rgbClr val="0000FF"/>
                </a:solidFill>
              </a:rPr>
              <a:t>Heaven?</a:t>
            </a:r>
            <a:endParaRPr lang="en-CA" dirty="0">
              <a:solidFill>
                <a:srgbClr val="00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84814" y="5308600"/>
            <a:ext cx="2777068" cy="36998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Of life, never thirst… ?</a:t>
            </a:r>
            <a:endParaRPr lang="en-CA" b="1" dirty="0">
              <a:solidFill>
                <a:srgbClr val="00206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12454" y="2804080"/>
            <a:ext cx="1625600" cy="911229"/>
            <a:chOff x="3251200" y="3466457"/>
            <a:chExt cx="1625600" cy="911229"/>
          </a:xfrm>
        </p:grpSpPr>
        <p:sp>
          <p:nvSpPr>
            <p:cNvPr id="2" name="Rounded Rectangle 1"/>
            <p:cNvSpPr/>
            <p:nvPr/>
          </p:nvSpPr>
          <p:spPr>
            <a:xfrm>
              <a:off x="3251200" y="3466457"/>
              <a:ext cx="1625600" cy="578393"/>
            </a:xfrm>
            <a:prstGeom prst="roundRect">
              <a:avLst>
                <a:gd name="adj" fmla="val 35697"/>
              </a:avLst>
            </a:prstGeom>
            <a:solidFill>
              <a:schemeClr val="bg2">
                <a:lumMod val="60000"/>
                <a:lumOff val="40000"/>
              </a:schemeClr>
            </a:solidFill>
            <a:ln w="57150">
              <a:solidFill>
                <a:srgbClr val="9900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800" dirty="0" smtClean="0">
                  <a:solidFill>
                    <a:srgbClr val="0000FF"/>
                  </a:solidFill>
                </a:rPr>
                <a:t>Yahuah?</a:t>
              </a:r>
              <a:endParaRPr lang="en-CA" sz="2800" dirty="0">
                <a:solidFill>
                  <a:srgbClr val="0000FF"/>
                </a:solidFill>
              </a:endParaRPr>
            </a:p>
          </p:txBody>
        </p:sp>
        <p:sp>
          <p:nvSpPr>
            <p:cNvPr id="6" name="Right Brace 5"/>
            <p:cNvSpPr/>
            <p:nvPr/>
          </p:nvSpPr>
          <p:spPr>
            <a:xfrm rot="5400000">
              <a:off x="3895465" y="3557218"/>
              <a:ext cx="332834" cy="1308101"/>
            </a:xfrm>
            <a:prstGeom prst="rightBrace">
              <a:avLst>
                <a:gd name="adj1" fmla="val 73378"/>
                <a:gd name="adj2" fmla="val 50000"/>
              </a:avLst>
            </a:prstGeom>
            <a:solidFill>
              <a:srgbClr val="FFFF00"/>
            </a:solidFill>
            <a:ln>
              <a:solidFill>
                <a:srgbClr val="6633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82758" y="2590570"/>
            <a:ext cx="1760082" cy="957085"/>
            <a:chOff x="3249082" y="3420601"/>
            <a:chExt cx="1625600" cy="957085"/>
          </a:xfrm>
        </p:grpSpPr>
        <p:sp>
          <p:nvSpPr>
            <p:cNvPr id="14" name="Rounded Rectangle 13"/>
            <p:cNvSpPr/>
            <p:nvPr/>
          </p:nvSpPr>
          <p:spPr>
            <a:xfrm>
              <a:off x="3249082" y="3420601"/>
              <a:ext cx="1625600" cy="578393"/>
            </a:xfrm>
            <a:prstGeom prst="roundRect">
              <a:avLst>
                <a:gd name="adj" fmla="val 35697"/>
              </a:avLst>
            </a:prstGeom>
            <a:solidFill>
              <a:schemeClr val="bg2">
                <a:lumMod val="60000"/>
                <a:lumOff val="40000"/>
              </a:schemeClr>
            </a:solidFill>
            <a:ln w="57150">
              <a:solidFill>
                <a:srgbClr val="9900FF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800" dirty="0" smtClean="0">
                  <a:solidFill>
                    <a:srgbClr val="0000FF"/>
                  </a:solidFill>
                </a:rPr>
                <a:t>Yahusha?</a:t>
              </a:r>
              <a:endParaRPr lang="en-CA" sz="2800" dirty="0">
                <a:solidFill>
                  <a:srgbClr val="0000FF"/>
                </a:solidFill>
              </a:endParaRPr>
            </a:p>
          </p:txBody>
        </p:sp>
        <p:sp>
          <p:nvSpPr>
            <p:cNvPr id="15" name="Right Brace 14"/>
            <p:cNvSpPr/>
            <p:nvPr/>
          </p:nvSpPr>
          <p:spPr>
            <a:xfrm rot="5400000">
              <a:off x="3895465" y="3557218"/>
              <a:ext cx="332834" cy="1308101"/>
            </a:xfrm>
            <a:prstGeom prst="rightBrace">
              <a:avLst>
                <a:gd name="adj1" fmla="val 73378"/>
                <a:gd name="adj2" fmla="val 50000"/>
              </a:avLst>
            </a:prstGeom>
            <a:solidFill>
              <a:srgbClr val="00FFFF"/>
            </a:solidFill>
            <a:ln>
              <a:solidFill>
                <a:srgbClr val="6633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510425" y="5319406"/>
            <a:ext cx="1929908" cy="394651"/>
          </a:xfrm>
          <a:prstGeom prst="roundRect">
            <a:avLst>
              <a:gd name="adj" fmla="val 35697"/>
            </a:avLst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Yahusha</a:t>
            </a:r>
            <a:r>
              <a:rPr lang="en-CA" sz="2800" dirty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!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267749" y="2409325"/>
            <a:ext cx="2653005" cy="945484"/>
          </a:xfrm>
          <a:prstGeom prst="wedgeRoundRectCallout">
            <a:avLst>
              <a:gd name="adj1" fmla="val 61118"/>
              <a:gd name="adj2" fmla="val 14354"/>
              <a:gd name="adj3" fmla="val 16667"/>
            </a:avLst>
          </a:prstGeom>
          <a:solidFill>
            <a:srgbClr val="002060"/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i="1" dirty="0" smtClean="0"/>
              <a:t>Symbolically see …</a:t>
            </a:r>
            <a:endParaRPr lang="en-CA" sz="2800" b="1" i="1" dirty="0"/>
          </a:p>
        </p:txBody>
      </p:sp>
      <p:pic>
        <p:nvPicPr>
          <p:cNvPr id="20" name="Picture 8" descr="C:\Users\Rae\Desktop\Art on Desktop\white man clip art\3d white people\3d hap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911" y="5333450"/>
            <a:ext cx="1217676" cy="1217676"/>
          </a:xfrm>
          <a:prstGeom prst="roundRect">
            <a:avLst>
              <a:gd name="adj" fmla="val 28869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FFFF0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21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7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chemeClr val="tx1">
                <a:lumMod val="65000"/>
              </a:schemeClr>
            </a:gs>
            <a:gs pos="52000">
              <a:schemeClr val="accent5">
                <a:lumMod val="76000"/>
              </a:schemeClr>
            </a:gs>
            <a:gs pos="6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57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12586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4800" i="1" dirty="0" smtClean="0">
                <a:ln w="19050">
                  <a:solidFill>
                    <a:srgbClr val="00FFFF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Ponder This</a:t>
            </a:r>
            <a:r>
              <a:rPr lang="en-CA" sz="4800" i="1" dirty="0">
                <a:ln w="19050">
                  <a:solidFill>
                    <a:srgbClr val="00FFFF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!</a:t>
            </a:r>
            <a:r>
              <a:rPr lang="en-CA" sz="4800" i="1" dirty="0" smtClean="0">
                <a:ln w="19050">
                  <a:solidFill>
                    <a:srgbClr val="00FFFF"/>
                  </a:solidFill>
                </a:ln>
                <a:solidFill>
                  <a:srgbClr val="6E4208"/>
                </a:solidFill>
                <a:latin typeface="Arial Black" panose="020B0A04020102020204" pitchFamily="34" charset="0"/>
              </a:rPr>
              <a:t> </a:t>
            </a:r>
            <a:endParaRPr lang="en-CA" sz="4800" i="1" dirty="0">
              <a:ln w="19050">
                <a:solidFill>
                  <a:srgbClr val="00FFFF"/>
                </a:solidFill>
              </a:ln>
              <a:solidFill>
                <a:srgbClr val="6E4208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 preferRelativeResize="0">
            <a:picLocks noChangeAspect="1"/>
          </p:cNvPicPr>
          <p:nvPr/>
        </p:nvPicPr>
        <p:blipFill rotWithShape="1">
          <a:blip r:embed="rId2"/>
          <a:srcRect l="8457" t="13131" r="15059" b="13016"/>
          <a:stretch/>
        </p:blipFill>
        <p:spPr>
          <a:xfrm>
            <a:off x="308168" y="4024287"/>
            <a:ext cx="3414531" cy="24459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Cloud 3"/>
          <p:cNvSpPr/>
          <p:nvPr/>
        </p:nvSpPr>
        <p:spPr>
          <a:xfrm>
            <a:off x="308168" y="697584"/>
            <a:ext cx="5461036" cy="3242820"/>
          </a:xfrm>
          <a:prstGeom prst="cloud">
            <a:avLst/>
          </a:prstGeom>
          <a:solidFill>
            <a:schemeClr val="tx1">
              <a:lumMod val="65000"/>
            </a:schemeClr>
          </a:solidFill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00FF99"/>
                </a:solidFill>
              </a:rPr>
              <a:t>The </a:t>
            </a:r>
            <a:r>
              <a:rPr lang="en-CA" sz="3200" b="1" dirty="0" smtClean="0">
                <a:ln>
                  <a:solidFill>
                    <a:srgbClr val="FF33CC"/>
                  </a:solidFill>
                </a:ln>
                <a:solidFill>
                  <a:srgbClr val="00FF99"/>
                </a:solidFill>
                <a:effectLst>
                  <a:glow rad="127000">
                    <a:schemeClr val="bg2">
                      <a:lumMod val="40000"/>
                      <a:lumOff val="60000"/>
                    </a:schemeClr>
                  </a:glow>
                </a:effectLst>
              </a:rPr>
              <a:t>smoke</a:t>
            </a:r>
            <a:r>
              <a:rPr lang="en-CA" sz="3200" dirty="0" smtClean="0">
                <a:solidFill>
                  <a:srgbClr val="00FF99"/>
                </a:solidFill>
              </a:rPr>
              <a:t> of the </a:t>
            </a:r>
            <a:r>
              <a:rPr lang="en-CA" sz="3200" b="1" dirty="0" smtClean="0">
                <a:solidFill>
                  <a:srgbClr val="FF0000"/>
                </a:solidFill>
              </a:rPr>
              <a:t>red heifer </a:t>
            </a:r>
            <a:r>
              <a:rPr lang="en-CA" sz="32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BLOOD</a:t>
            </a:r>
            <a:r>
              <a:rPr lang="en-CA" sz="3200" b="1" dirty="0" smtClean="0">
                <a:solidFill>
                  <a:srgbClr val="FF0000"/>
                </a:solidFill>
              </a:rPr>
              <a:t> </a:t>
            </a:r>
            <a:r>
              <a:rPr lang="en-CA" sz="3200" dirty="0" smtClean="0">
                <a:solidFill>
                  <a:srgbClr val="00FF99"/>
                </a:solidFill>
              </a:rPr>
              <a:t>offering </a:t>
            </a:r>
            <a:r>
              <a:rPr lang="en-CA" sz="32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effectLst>
                  <a:glow rad="190500">
                    <a:schemeClr val="bg2">
                      <a:lumMod val="40000"/>
                      <a:lumOff val="60000"/>
                    </a:schemeClr>
                  </a:glow>
                </a:effectLst>
              </a:rPr>
              <a:t>ASCENDED</a:t>
            </a:r>
            <a:r>
              <a:rPr lang="en-CA" sz="3200" dirty="0" smtClean="0">
                <a:solidFill>
                  <a:srgbClr val="00FF99"/>
                </a:solidFill>
              </a:rPr>
              <a:t> to the heavens. </a:t>
            </a:r>
            <a:endParaRPr lang="en-CA" sz="3200" dirty="0">
              <a:solidFill>
                <a:srgbClr val="00FF9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43" y="1120971"/>
            <a:ext cx="4136199" cy="25108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15316" r="20886" b="16123"/>
          <a:stretch/>
        </p:blipFill>
        <p:spPr>
          <a:xfrm>
            <a:off x="6743032" y="4080816"/>
            <a:ext cx="2142817" cy="2613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319" y="4089015"/>
            <a:ext cx="2347082" cy="2574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4"/>
          <p:cNvSpPr/>
          <p:nvPr/>
        </p:nvSpPr>
        <p:spPr>
          <a:xfrm>
            <a:off x="6855540" y="3746196"/>
            <a:ext cx="3760286" cy="5561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FF0000"/>
                </a:solidFill>
                <a:effectLst>
                  <a:glow rad="88900">
                    <a:srgbClr val="00FF99"/>
                  </a:glow>
                </a:effectLst>
              </a:rPr>
              <a:t>Blood Offering </a:t>
            </a:r>
            <a:r>
              <a:rPr lang="en-CA" sz="3200" dirty="0" smtClean="0">
                <a:solidFill>
                  <a:srgbClr val="FF0000"/>
                </a:solidFill>
                <a:effectLst>
                  <a:glow rad="88900">
                    <a:srgbClr val="00FF99"/>
                  </a:glow>
                </a:effectLst>
                <a:latin typeface="Ancient Paleo Hebrew" panose="02020603050405020304" pitchFamily="18" charset="0"/>
                <a:cs typeface="Ancient Paleo Hebrew" panose="02020603050405020304" pitchFamily="18" charset="0"/>
              </a:rPr>
              <a:t>&amp;</a:t>
            </a:r>
            <a:endParaRPr lang="en-CA" sz="3200" dirty="0">
              <a:solidFill>
                <a:srgbClr val="FF0000"/>
              </a:solidFill>
              <a:effectLst>
                <a:glow rad="88900">
                  <a:srgbClr val="00FF99"/>
                </a:glow>
              </a:effectLst>
              <a:latin typeface="Ancient Paleo Hebrew" panose="02020603050405020304" pitchFamily="18" charset="0"/>
              <a:cs typeface="Ancient Paleo Hebrew" panose="02020603050405020304" pitchFamily="18" charset="0"/>
            </a:endParaRPr>
          </a:p>
        </p:txBody>
      </p:sp>
      <p:pic>
        <p:nvPicPr>
          <p:cNvPr id="16" name="Picture 2" descr="C:\Users\Rae\Desktop\red heifer 3 y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87" y="4024287"/>
            <a:ext cx="1843278" cy="24524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76346" y="782883"/>
            <a:ext cx="579194" cy="5074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 dirty="0" smtClean="0">
                <a:ln>
                  <a:solidFill>
                    <a:srgbClr val="0000FF"/>
                  </a:solidFill>
                </a:ln>
                <a:effectLst>
                  <a:glow rad="127000">
                    <a:srgbClr val="00FFFF"/>
                  </a:glow>
                </a:effectLst>
              </a:rPr>
              <a:t>Yahusha’s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18" name="Rectangle 17"/>
          <p:cNvSpPr/>
          <p:nvPr/>
        </p:nvSpPr>
        <p:spPr>
          <a:xfrm>
            <a:off x="11655401" y="782883"/>
            <a:ext cx="449071" cy="5697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 dirty="0" smtClean="0">
                <a:ln>
                  <a:solidFill>
                    <a:srgbClr val="0000FF"/>
                  </a:solidFill>
                </a:ln>
                <a:effectLst>
                  <a:glow rad="127000">
                    <a:srgbClr val="00FFFF"/>
                  </a:glow>
                </a:effectLst>
              </a:rPr>
              <a:t>Ascension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2" name="Rounded Rectangle 1"/>
          <p:cNvSpPr/>
          <p:nvPr/>
        </p:nvSpPr>
        <p:spPr>
          <a:xfrm>
            <a:off x="9374569" y="6402581"/>
            <a:ext cx="2116024" cy="385131"/>
          </a:xfrm>
          <a:prstGeom prst="roundRect">
            <a:avLst>
              <a:gd name="adj" fmla="val 50000"/>
            </a:avLst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/>
              <a:t>Firstfruit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1874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/>
      <p:bldP spid="18" grpId="0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-1"/>
            <a:ext cx="12190095" cy="6908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9302" y="221402"/>
            <a:ext cx="5632698" cy="6636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4800" i="1" dirty="0" smtClean="0">
                <a:ln w="19050">
                  <a:solidFill>
                    <a:srgbClr val="0000FF"/>
                  </a:solidFill>
                </a:ln>
                <a:solidFill>
                  <a:srgbClr val="00FF00"/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Within His captivity - was</a:t>
            </a:r>
            <a:r>
              <a:rPr lang="en-CA" sz="48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CA" sz="4800" i="1" dirty="0" smtClean="0">
                <a:ln w="19050">
                  <a:solidFill>
                    <a:schemeClr val="bg1"/>
                  </a:solidFill>
                </a:ln>
                <a:solidFill>
                  <a:srgbClr val="00FFFF"/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Yahusha</a:t>
            </a:r>
            <a:r>
              <a:rPr lang="en-CA" sz="4800" i="1" dirty="0" smtClean="0">
                <a:ln w="19050">
                  <a:solidFill>
                    <a:srgbClr val="0000FF"/>
                  </a:solidFill>
                </a:ln>
                <a:solidFill>
                  <a:srgbClr val="00FF00"/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taken to the Tabernacle </a:t>
            </a:r>
            <a:r>
              <a:rPr lang="en-CA" sz="4800" b="1" i="1" u="sng" dirty="0" smtClean="0">
                <a:ln w="19050">
                  <a:solidFill>
                    <a:srgbClr val="0000FF"/>
                  </a:solidFill>
                </a:ln>
                <a:solidFill>
                  <a:srgbClr val="00FF00"/>
                </a:solidFill>
                <a:effectLst>
                  <a:glow rad="63500">
                    <a:srgbClr val="FFFF00"/>
                  </a:glow>
                </a:effectLst>
                <a:latin typeface="Comic Sans MS" panose="030F0702030302020204" pitchFamily="66" charset="0"/>
              </a:rPr>
              <a:t>first</a:t>
            </a:r>
            <a:r>
              <a:rPr lang="en-CA" sz="4800" i="1" dirty="0" smtClean="0">
                <a:ln w="19050">
                  <a:solidFill>
                    <a:srgbClr val="0000FF"/>
                  </a:solidFill>
                </a:ln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n-CA" sz="4800" i="1" dirty="0" smtClean="0">
                <a:ln w="19050">
                  <a:solidFill>
                    <a:srgbClr val="0000FF"/>
                  </a:solidFill>
                </a:ln>
                <a:solidFill>
                  <a:srgbClr val="00FF00"/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before His crucifixion?</a:t>
            </a:r>
            <a:r>
              <a:rPr lang="en-CA" sz="48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</a:p>
          <a:p>
            <a:pPr lvl="0" algn="ctr"/>
            <a:r>
              <a:rPr lang="en-CA" sz="4800" i="1" dirty="0">
                <a:ln w="19050">
                  <a:solidFill>
                    <a:srgbClr val="FF0066"/>
                  </a:solidFill>
                </a:ln>
                <a:solidFill>
                  <a:sysClr val="windowText" lastClr="000000"/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CA" sz="4800" i="1" dirty="0" smtClean="0">
                <a:ln w="19050">
                  <a:solidFill>
                    <a:srgbClr val="FF0066"/>
                  </a:solidFill>
                </a:ln>
                <a:solidFill>
                  <a:sysClr val="windowText" lastClr="000000"/>
                </a:solidFill>
                <a:effectLst>
                  <a:glow rad="88900">
                    <a:schemeClr val="accent6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f not, what are the consequences?    </a:t>
            </a:r>
            <a:endParaRPr lang="en-CA" sz="4800" i="1" dirty="0">
              <a:ln w="19050">
                <a:solidFill>
                  <a:srgbClr val="FF0066"/>
                </a:solidFill>
              </a:ln>
              <a:solidFill>
                <a:sysClr val="windowText" lastClr="000000"/>
              </a:solidFill>
              <a:effectLst>
                <a:glow rad="88900">
                  <a:schemeClr val="accent6">
                    <a:lumMod val="20000"/>
                    <a:lumOff val="8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58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1801" y="5700186"/>
            <a:ext cx="301413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4000" dirty="0" smtClean="0">
                <a:solidFill>
                  <a:srgbClr val="FF0000"/>
                </a:solidFill>
                <a:effectLst>
                  <a:glow rad="88900">
                    <a:schemeClr val="accent6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Lev 17:3-4</a:t>
            </a:r>
            <a:endParaRPr lang="en-CA" sz="4000" dirty="0">
              <a:solidFill>
                <a:srgbClr val="FF0000"/>
              </a:solidFill>
              <a:effectLst>
                <a:glow rad="88900">
                  <a:schemeClr val="accent6">
                    <a:lumMod val="40000"/>
                    <a:lumOff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20080784">
            <a:off x="-45547" y="637120"/>
            <a:ext cx="426719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4000" dirty="0" smtClean="0">
                <a:solidFill>
                  <a:srgbClr val="FF0000"/>
                </a:solidFill>
                <a:effectLst>
                  <a:glow rad="76200">
                    <a:schemeClr val="accent6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The Scarlet Oak</a:t>
            </a:r>
            <a:endParaRPr lang="en-CA" sz="4000" dirty="0">
              <a:solidFill>
                <a:srgbClr val="FF0000"/>
              </a:solidFill>
              <a:effectLst>
                <a:glow rad="76200">
                  <a:schemeClr val="accent6">
                    <a:lumMod val="40000"/>
                    <a:lumOff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chemeClr val="accent6">
                <a:lumMod val="40000"/>
                <a:lumOff val="60000"/>
              </a:schemeClr>
            </a:gs>
            <a:gs pos="53000">
              <a:schemeClr val="accent1">
                <a:lumMod val="40000"/>
                <a:lumOff val="60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59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27"/>
            <a:ext cx="11494613" cy="452698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Lev 17:3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“Any man from the house of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Yisra’ĕl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who slaughters a bull or </a:t>
            </a:r>
            <a:r>
              <a:rPr lang="en-US" sz="2800" dirty="0" smtClean="0">
                <a:ln>
                  <a:solidFill>
                    <a:srgbClr val="9933FF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 	</a:t>
            </a:r>
            <a:r>
              <a:rPr lang="en-US" sz="2800" u="sng" dirty="0" smtClean="0">
                <a:ln>
                  <a:solidFill>
                    <a:srgbClr val="9933FF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LAMB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or a goat in the camp, </a:t>
            </a:r>
            <a:r>
              <a:rPr lang="en-US" sz="2800" u="sng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or who slau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g</a:t>
            </a:r>
            <a:r>
              <a:rPr lang="en-US" sz="2800" u="sng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hters it outside the cam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p, </a:t>
            </a:r>
          </a:p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Lev 17:4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63500">
                    <a:srgbClr val="9900FF"/>
                  </a:glow>
                </a:effectLst>
                <a:latin typeface="Georgia" panose="02040502050405020303" pitchFamily="18" charset="0"/>
              </a:rPr>
              <a:t>does not bring it to the door of the Tent of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63500">
                    <a:srgbClr val="9900FF"/>
                  </a:glow>
                </a:effectLst>
                <a:latin typeface="Georgia" panose="02040502050405020303" pitchFamily="18" charset="0"/>
              </a:rPr>
              <a:t>	Meeting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63500">
                    <a:srgbClr val="9900FF"/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bring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 offering to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[Yahuah]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before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Dwelling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Place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of </a:t>
            </a:r>
            <a:r>
              <a:rPr lang="he-IL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[Yahuah], </a:t>
            </a:r>
            <a:r>
              <a:rPr lang="en-US" sz="2800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blood-</a:t>
            </a:r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g</a:t>
            </a:r>
            <a:r>
              <a:rPr lang="en-US" sz="2800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uilt is reckoned to that man</a:t>
            </a:r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has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shed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blood,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that man </a:t>
            </a:r>
            <a:r>
              <a:rPr lang="en-US" sz="28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shall be </a:t>
            </a:r>
            <a:r>
              <a:rPr lang="en-US" sz="2800" b="1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cut </a:t>
            </a:r>
            <a:r>
              <a:rPr lang="en-US" sz="28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off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from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among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his people, </a:t>
            </a:r>
          </a:p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Lev 17:5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order that the children of Yisra’ĕl bring their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slaughterings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which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they slaughter in the open field.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y</a:t>
            </a:r>
            <a:r>
              <a:rPr lang="en-US" sz="2800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shall brin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g</a:t>
            </a:r>
            <a:r>
              <a:rPr lang="en-US" sz="2800" i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them </a:t>
            </a:r>
            <a:r>
              <a:rPr lang="en-US" sz="2800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to</a:t>
            </a:r>
            <a:br>
              <a:rPr lang="en-US" sz="2800" i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he-IL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[Yahuah] </a:t>
            </a:r>
            <a:r>
              <a:rPr lang="en-US" sz="2800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at </a:t>
            </a:r>
            <a:r>
              <a:rPr lang="en-US" sz="28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door of the Tent of meetin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g, to the priest, and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slaughter them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as peace offerings to </a:t>
            </a:r>
            <a:r>
              <a:rPr lang="he-IL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[Yahuah.]</a:t>
            </a:r>
            <a:endParaRPr lang="en-US" sz="2800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Shall we consider these commands too? </a:t>
            </a:r>
            <a:r>
              <a:rPr lang="en-CA" sz="3200" i="1" dirty="0" smtClean="0">
                <a:ln w="19050">
                  <a:noFill/>
                </a:ln>
                <a:solidFill>
                  <a:srgbClr val="002060"/>
                </a:solidFill>
              </a:rPr>
              <a:t> </a:t>
            </a:r>
            <a:endParaRPr lang="en-CA" sz="3200" i="1" dirty="0">
              <a:ln w="19050">
                <a:noFill/>
              </a:ln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5754" y="5522592"/>
            <a:ext cx="9403222" cy="10919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Yahuah issued this command (statute) specifically to prevent people from sacrificing to other “no-gods!”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928894" y="6580402"/>
            <a:ext cx="263106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6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7224" y="2162174"/>
            <a:ext cx="10829925" cy="441822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00FFFF"/>
            </a:solidFill>
          </a:ln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solidFill>
                  <a:srgbClr val="002060"/>
                </a:solidFill>
              </a:rPr>
              <a:t>The instructions concerning the </a:t>
            </a:r>
            <a:r>
              <a:rPr lang="en-CA" sz="36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 Heifer</a:t>
            </a:r>
            <a:r>
              <a:rPr lang="en-CA" sz="3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CA" sz="3600" dirty="0" smtClean="0">
                <a:solidFill>
                  <a:srgbClr val="002060"/>
                </a:solidFill>
              </a:rPr>
              <a:t>are found primarily in </a:t>
            </a:r>
            <a:r>
              <a:rPr lang="en-CA" sz="3600" i="1" dirty="0" smtClean="0">
                <a:solidFill>
                  <a:srgbClr val="00B050"/>
                </a:solidFill>
              </a:rPr>
              <a:t>Numbers 19.</a:t>
            </a:r>
            <a:br>
              <a:rPr lang="en-CA" sz="3600" i="1" dirty="0" smtClean="0">
                <a:solidFill>
                  <a:srgbClr val="00B050"/>
                </a:solidFill>
              </a:rPr>
            </a:br>
            <a:endParaRPr lang="en-CA" i="1" dirty="0" smtClean="0">
              <a:solidFill>
                <a:srgbClr val="00B050"/>
              </a:solidFill>
            </a:endParaRPr>
          </a:p>
          <a:p>
            <a:pPr algn="ctr"/>
            <a:r>
              <a:rPr lang="en-CA" sz="3600" dirty="0" smtClean="0">
                <a:solidFill>
                  <a:srgbClr val="002060"/>
                </a:solidFill>
              </a:rPr>
              <a:t>What is the </a:t>
            </a:r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symbology</a:t>
            </a:r>
            <a:r>
              <a:rPr lang="en-CA" sz="3600" dirty="0" smtClean="0">
                <a:solidFill>
                  <a:srgbClr val="002060"/>
                </a:solidFill>
              </a:rPr>
              <a:t> of the </a:t>
            </a:r>
            <a:br>
              <a:rPr lang="en-CA" sz="3600" dirty="0" smtClean="0">
                <a:solidFill>
                  <a:srgbClr val="002060"/>
                </a:solidFill>
              </a:rPr>
            </a:br>
            <a:r>
              <a:rPr lang="en-CA" sz="3600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 Heifer </a:t>
            </a:r>
            <a:r>
              <a:rPr lang="en-CA" sz="3600" dirty="0" smtClean="0">
                <a:solidFill>
                  <a:srgbClr val="002060"/>
                </a:solidFill>
              </a:rPr>
              <a:t>in view of </a:t>
            </a:r>
            <a:r>
              <a:rPr lang="en-CA" sz="3600" b="1" i="1" dirty="0" smtClean="0">
                <a:ln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Yahusha?</a:t>
            </a:r>
            <a:endParaRPr lang="en-CA" sz="3600" b="1" i="1" dirty="0">
              <a:ln>
                <a:solidFill>
                  <a:srgbClr val="FF33CC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3399" y="247650"/>
            <a:ext cx="10953749" cy="1466850"/>
          </a:xfrm>
          <a:prstGeom prst="roundRect">
            <a:avLst/>
          </a:prstGeom>
          <a:solidFill>
            <a:schemeClr val="accent2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600" dirty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  <a:t>But what connection does </a:t>
            </a:r>
            <a:r>
              <a:rPr lang="en-CA" sz="3600" b="1" dirty="0">
                <a:solidFill>
                  <a:prstClr val="black"/>
                </a:solidFill>
                <a:effectLst>
                  <a:glow rad="101600">
                    <a:srgbClr val="FF33CC"/>
                  </a:glow>
                </a:effectLst>
              </a:rPr>
              <a:t>SCARLET</a:t>
            </a:r>
            <a:r>
              <a:rPr lang="en-CA" sz="3600" dirty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  <a:t> have </a:t>
            </a:r>
            <a:r>
              <a:rPr lang="en-CA" sz="3600" dirty="0" smtClean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  <a:t/>
            </a:r>
            <a:br>
              <a:rPr lang="en-CA" sz="3600" dirty="0" smtClean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</a:br>
            <a:r>
              <a:rPr lang="en-CA" sz="3600" dirty="0" smtClean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  <a:t>with - a </a:t>
            </a:r>
            <a:r>
              <a:rPr lang="en-CA" sz="3600" dirty="0">
                <a:ln w="19050">
                  <a:solidFill>
                    <a:srgbClr val="0000FF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  <a:latin typeface="Arial Black" panose="020B0A04020102020204" pitchFamily="34" charset="0"/>
              </a:rPr>
              <a:t>Red Heifer </a:t>
            </a:r>
            <a:r>
              <a:rPr lang="en-CA" sz="3600" dirty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  <a:t>offering?</a:t>
            </a:r>
          </a:p>
        </p:txBody>
      </p:sp>
    </p:spTree>
    <p:extLst>
      <p:ext uri="{BB962C8B-B14F-4D97-AF65-F5344CB8AC3E}">
        <p14:creationId xmlns:p14="http://schemas.microsoft.com/office/powerpoint/2010/main" val="29364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chemeClr val="accent6">
                <a:lumMod val="40000"/>
                <a:lumOff val="60000"/>
              </a:schemeClr>
            </a:gs>
            <a:gs pos="53000">
              <a:schemeClr val="accent1">
                <a:lumMod val="40000"/>
                <a:lumOff val="60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60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99162"/>
            <a:ext cx="11494613" cy="452698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8080"/>
                </a:solidFill>
              </a:rPr>
              <a:t>John 18:13 -15, </a:t>
            </a:r>
            <a:r>
              <a:rPr lang="en-US" sz="2800" dirty="0" smtClean="0">
                <a:solidFill>
                  <a:schemeClr val="bg1"/>
                </a:solidFill>
              </a:rPr>
              <a:t>declares they led </a:t>
            </a:r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chemeClr val="bg1"/>
                </a:solidFill>
              </a:rPr>
              <a:t> to </a:t>
            </a:r>
            <a:r>
              <a:rPr lang="en-US" sz="2800" dirty="0" err="1" smtClean="0">
                <a:solidFill>
                  <a:schemeClr val="bg1"/>
                </a:solidFill>
              </a:rPr>
              <a:t>Hanan</a:t>
            </a:r>
            <a:r>
              <a:rPr lang="en-US" sz="2800" dirty="0" smtClean="0">
                <a:solidFill>
                  <a:schemeClr val="bg1"/>
                </a:solidFill>
              </a:rPr>
              <a:t> the father in law of </a:t>
            </a:r>
            <a:r>
              <a:rPr lang="en-US" sz="2800" dirty="0" err="1" smtClean="0">
                <a:solidFill>
                  <a:schemeClr val="bg1"/>
                </a:solidFill>
              </a:rPr>
              <a:t>Qayapha</a:t>
            </a:r>
            <a:r>
              <a:rPr lang="en-US" sz="2800" dirty="0" smtClean="0">
                <a:solidFill>
                  <a:schemeClr val="bg1"/>
                </a:solidFill>
              </a:rPr>
              <a:t> (High Priest) first, then they took </a:t>
            </a:r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chemeClr val="bg1"/>
                </a:solidFill>
              </a:rPr>
              <a:t> to </a:t>
            </a:r>
            <a:r>
              <a:rPr lang="en-US" sz="2800" dirty="0" err="1" smtClean="0">
                <a:solidFill>
                  <a:schemeClr val="bg1"/>
                </a:solidFill>
              </a:rPr>
              <a:t>Qayapha’s</a:t>
            </a:r>
            <a:r>
              <a:rPr lang="en-US" sz="2800" dirty="0" smtClean="0">
                <a:solidFill>
                  <a:schemeClr val="bg1"/>
                </a:solidFill>
              </a:rPr>
              <a:t> residence.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Matthew, Mark and Luke reveal closely the same details.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Yet </a:t>
            </a:r>
            <a:r>
              <a:rPr lang="en-US" sz="2800" b="1" u="sng" dirty="0" smtClean="0">
                <a:solidFill>
                  <a:schemeClr val="bg1"/>
                </a:solidFill>
              </a:rPr>
              <a:t>we do not see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that </a:t>
            </a:r>
            <a:r>
              <a:rPr lang="en-US" sz="2800" b="1" dirty="0" smtClean="0">
                <a:solidFill>
                  <a:srgbClr val="0000FF"/>
                </a:solidFill>
              </a:rPr>
              <a:t>Yahusha – The </a:t>
            </a:r>
            <a:r>
              <a:rPr lang="en-US" sz="2800" b="1" u="sng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Lamb</a:t>
            </a:r>
            <a:r>
              <a:rPr lang="en-US" sz="2800" b="1" dirty="0" smtClean="0">
                <a:solidFill>
                  <a:srgbClr val="0000FF"/>
                </a:solidFill>
              </a:rPr>
              <a:t> of Yahuah, </a:t>
            </a:r>
            <a:r>
              <a:rPr lang="en-US" sz="2800" dirty="0" smtClean="0">
                <a:solidFill>
                  <a:schemeClr val="bg1"/>
                </a:solidFill>
              </a:rPr>
              <a:t>was taken to the Tabernacle for a proper sacrifice etiquette according to the sacrifice statute commands of </a:t>
            </a:r>
            <a:r>
              <a:rPr lang="en-US" sz="2800" dirty="0" smtClean="0">
                <a:solidFill>
                  <a:srgbClr val="0000FF"/>
                </a:solidFill>
              </a:rPr>
              <a:t>Yahuah! </a:t>
            </a:r>
            <a:r>
              <a:rPr lang="en-US" sz="2800" dirty="0" smtClean="0">
                <a:solidFill>
                  <a:schemeClr val="bg1"/>
                </a:solidFill>
              </a:rPr>
              <a:t>Read again </a:t>
            </a:r>
            <a:r>
              <a:rPr lang="en-US" sz="2800" dirty="0" smtClean="0">
                <a:solidFill>
                  <a:srgbClr val="008080"/>
                </a:solidFill>
              </a:rPr>
              <a:t>Lev 17:3-4.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The Jews being a portion of the house of Israel, were </a:t>
            </a:r>
            <a:r>
              <a:rPr lang="en-US" sz="2800" dirty="0" smtClean="0">
                <a:solidFill>
                  <a:schemeClr val="bg1"/>
                </a:solidFill>
                <a:effectLst>
                  <a:glow rad="101600">
                    <a:schemeClr val="accent5">
                      <a:lumMod val="60000"/>
                      <a:lumOff val="40000"/>
                    </a:schemeClr>
                  </a:glow>
                </a:effectLst>
              </a:rPr>
              <a:t>REQUIRED under statute</a:t>
            </a:r>
            <a:r>
              <a:rPr lang="en-US" sz="2800" dirty="0" smtClean="0">
                <a:solidFill>
                  <a:schemeClr val="bg1"/>
                </a:solidFill>
              </a:rPr>
              <a:t> command to accomplish this task, before slaying </a:t>
            </a:r>
            <a:r>
              <a:rPr lang="en-US" sz="2800" b="1" u="sng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</a:rPr>
              <a:t>A</a:t>
            </a:r>
            <a:r>
              <a:rPr lang="en-US" sz="2800" u="sng" dirty="0" smtClean="0">
                <a:solidFill>
                  <a:schemeClr val="bg1"/>
                </a:solidFill>
              </a:rPr>
              <a:t> sacrifice</a:t>
            </a:r>
            <a:r>
              <a:rPr lang="en-US" sz="2800" dirty="0" smtClean="0">
                <a:solidFill>
                  <a:schemeClr val="bg1"/>
                </a:solidFill>
              </a:rPr>
              <a:t>!  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dirty="0" smtClean="0">
                <a:ln w="19050">
                  <a:solidFill>
                    <a:srgbClr val="9933FF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Locations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for the Trial of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Yahusha</a:t>
            </a:r>
            <a:endParaRPr lang="en-CA" sz="3200" i="1" dirty="0">
              <a:ln w="19050">
                <a:noFill/>
              </a:ln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716" y="5607435"/>
            <a:ext cx="10803117" cy="952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Were those Jews then “</a:t>
            </a:r>
            <a:r>
              <a:rPr lang="en-CA" sz="2800" u="sng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CUT OFF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” from among their people?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chemeClr val="accent6">
                <a:lumMod val="40000"/>
                <a:lumOff val="60000"/>
              </a:schemeClr>
            </a:gs>
            <a:gs pos="53000">
              <a:schemeClr val="accent1">
                <a:lumMod val="40000"/>
                <a:lumOff val="60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FFFF"/>
                </a:solidFill>
              </a:rPr>
              <a:t>61</a:t>
            </a:fld>
            <a:endParaRPr lang="en-US" sz="1100" b="1" dirty="0">
              <a:solidFill>
                <a:srgbClr val="00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99163"/>
            <a:ext cx="11494613" cy="325032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Because </a:t>
            </a:r>
            <a:r>
              <a:rPr lang="en-US" sz="2800" dirty="0" smtClean="0">
                <a:solidFill>
                  <a:srgbClr val="0000FF"/>
                </a:solidFill>
              </a:rPr>
              <a:t>Yahusha -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Footlight MT Light" panose="0204060206030A020304" pitchFamily="18" charset="0"/>
              </a:rPr>
              <a:t>THE LAMB</a:t>
            </a:r>
            <a:r>
              <a:rPr lang="en-US" sz="2800" dirty="0" smtClean="0">
                <a:solidFill>
                  <a:schemeClr val="bg1"/>
                </a:solidFill>
              </a:rPr>
              <a:t>, was </a:t>
            </a:r>
            <a:r>
              <a:rPr lang="en-US" sz="2800" b="1" u="sng" dirty="0" smtClean="0">
                <a:solidFill>
                  <a:schemeClr val="bg1"/>
                </a:solidFill>
              </a:rPr>
              <a:t>NOT</a:t>
            </a:r>
            <a:r>
              <a:rPr lang="en-US" sz="2800" dirty="0" smtClean="0">
                <a:solidFill>
                  <a:schemeClr val="bg1"/>
                </a:solidFill>
              </a:rPr>
              <a:t> taken to the Tabernacle for His Ultimate sacrifice, </a:t>
            </a:r>
          </a:p>
          <a:p>
            <a:r>
              <a:rPr lang="en-US" sz="7200" dirty="0" smtClean="0">
                <a:solidFill>
                  <a:schemeClr val="bg1"/>
                </a:solidFill>
              </a:rPr>
              <a:t>		 WHICH “</a:t>
            </a:r>
            <a:r>
              <a:rPr lang="en-US" sz="8000" b="1" dirty="0" smtClean="0">
                <a:ln>
                  <a:solidFill>
                    <a:srgbClr val="FF33CC"/>
                  </a:solidFill>
                </a:ln>
                <a:solidFill>
                  <a:schemeClr val="bg1"/>
                </a:solidFill>
                <a:effectLst>
                  <a:glow rad="88900">
                    <a:schemeClr val="tx1">
                      <a:lumMod val="50000"/>
                    </a:schemeClr>
                  </a:glow>
                </a:effectLst>
                <a:latin typeface="Footlight MT Light" panose="0204060206030A020304" pitchFamily="18" charset="0"/>
              </a:rPr>
              <a:t>god</a:t>
            </a:r>
            <a:r>
              <a:rPr lang="en-US" sz="7200" dirty="0" smtClean="0">
                <a:solidFill>
                  <a:schemeClr val="bg1"/>
                </a:solidFill>
              </a:rPr>
              <a:t>” THEN </a:t>
            </a:r>
            <a:br>
              <a:rPr lang="en-US" sz="72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 	 		 were the Sanhedrin, Pharisees, scribes sacrificing to? </a:t>
            </a:r>
          </a:p>
          <a:p>
            <a:pPr algn="ctr"/>
            <a:r>
              <a:rPr lang="en-US" sz="2800" b="1" dirty="0" smtClean="0">
                <a:solidFill>
                  <a:srgbClr val="CC3300"/>
                </a:solidFill>
              </a:rPr>
              <a:t>It most certainly was not to </a:t>
            </a:r>
            <a:r>
              <a:rPr lang="en-US" sz="2800" b="1" dirty="0" smtClean="0">
                <a:solidFill>
                  <a:srgbClr val="0000FF"/>
                </a:solidFill>
              </a:rPr>
              <a:t>Yahuah!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rgbClr val="9933FF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Chose you this day whom ye will worship! </a:t>
            </a:r>
            <a:endParaRPr lang="en-CA" sz="3200" i="1" dirty="0">
              <a:ln w="19050">
                <a:noFill/>
              </a:ln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716" y="4373881"/>
            <a:ext cx="10803117" cy="21094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6E420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Do they then also assume the guilt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– </a:t>
            </a:r>
            <a:r>
              <a:rPr lang="en-US" sz="28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Lev 17:4 </a:t>
            </a:r>
            <a:r>
              <a:rPr lang="en-U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(b) … </a:t>
            </a:r>
            <a:r>
              <a:rPr lang="en-US" sz="28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blood-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g</a:t>
            </a:r>
            <a:r>
              <a:rPr lang="en-US" sz="28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uilt </a:t>
            </a:r>
            <a:r>
              <a:rPr lang="en-US" sz="2800" u="sng" dirty="0">
                <a:solidFill>
                  <a:prstClr val="black"/>
                </a:solidFill>
                <a:latin typeface="Georgia" panose="02040502050405020303" pitchFamily="18" charset="0"/>
              </a:rPr>
              <a:t>is reckoned to that man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. 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He has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shed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blood, and that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man</a:t>
            </a:r>
            <a:b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en-US" sz="3200" b="1" u="sng" dirty="0" smtClean="0">
                <a:solidFill>
                  <a:prstClr val="black"/>
                </a:solidFill>
                <a:effectLst>
                  <a:glow rad="76200">
                    <a:srgbClr val="00FF99"/>
                  </a:glow>
                </a:effectLst>
                <a:latin typeface="Arial Black" panose="020B0A04020102020204" pitchFamily="34" charset="0"/>
              </a:rPr>
              <a:t>SHALL BE CUT OFF</a:t>
            </a:r>
            <a:r>
              <a:rPr lang="en-US" sz="3200" dirty="0" smtClean="0">
                <a:solidFill>
                  <a:srgbClr val="9D360E">
                    <a:lumMod val="60000"/>
                    <a:lumOff val="40000"/>
                  </a:srgbClr>
                </a:solidFill>
                <a:effectLst>
                  <a:glow rad="76200">
                    <a:srgbClr val="00FF99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from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among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His people.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 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chemeClr val="accent6">
                <a:lumMod val="40000"/>
                <a:lumOff val="60000"/>
              </a:schemeClr>
            </a:gs>
            <a:gs pos="53000">
              <a:schemeClr val="accent1">
                <a:lumMod val="40000"/>
                <a:lumOff val="60000"/>
              </a:schemeClr>
            </a:gs>
            <a:gs pos="6000">
              <a:schemeClr val="tx1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62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238126" y="69669"/>
            <a:ext cx="11687174" cy="6645456"/>
          </a:xfrm>
          <a:prstGeom prst="cloud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/>
              <a:t>Why then are we continually advised to “</a:t>
            </a:r>
            <a:r>
              <a:rPr lang="en-CA" sz="3600" dirty="0" smtClean="0">
                <a:solidFill>
                  <a:srgbClr val="663300"/>
                </a:solidFill>
              </a:rPr>
              <a:t>go ask a rabbi</a:t>
            </a:r>
            <a:r>
              <a:rPr lang="en-CA" sz="3600" dirty="0" smtClean="0"/>
              <a:t>”; priests who represent the same </a:t>
            </a:r>
            <a:r>
              <a:rPr lang="en-CA" sz="3600" dirty="0" smtClean="0"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syncretized religion </a:t>
            </a:r>
            <a:r>
              <a:rPr lang="en-CA" sz="3600" dirty="0" smtClean="0"/>
              <a:t>on whom this </a:t>
            </a:r>
            <a:r>
              <a:rPr lang="en-CA" sz="3600" b="1" u="sng" dirty="0" smtClean="0">
                <a:solidFill>
                  <a:schemeClr val="bg1"/>
                </a:solidFill>
              </a:rPr>
              <a:t>curse</a:t>
            </a:r>
            <a:r>
              <a:rPr lang="en-CA" sz="3600" dirty="0" smtClean="0"/>
              <a:t> rests?</a:t>
            </a:r>
          </a:p>
          <a:p>
            <a:pPr algn="ctr"/>
            <a:endParaRPr lang="en-CA" sz="3600" dirty="0"/>
          </a:p>
          <a:p>
            <a:pPr algn="ctr"/>
            <a:endParaRPr lang="en-CA" sz="3600" dirty="0" smtClean="0"/>
          </a:p>
          <a:p>
            <a:pPr algn="ctr"/>
            <a:endParaRPr lang="en-CA" sz="3600" dirty="0"/>
          </a:p>
          <a:p>
            <a:pPr algn="ctr"/>
            <a:endParaRPr lang="en-CA" sz="3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29098" y="3105150"/>
            <a:ext cx="7644897" cy="2599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CA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			“</a:t>
            </a:r>
            <a:r>
              <a:rPr lang="en-CA" sz="5400" u="sng" dirty="0">
                <a:solidFill>
                  <a:srgbClr val="FF0000"/>
                </a:solidFill>
                <a:latin typeface="Arial Black" panose="020B0A04020102020204" pitchFamily="34" charset="0"/>
              </a:rPr>
              <a:t>CUT OFF</a:t>
            </a:r>
            <a:r>
              <a:rPr lang="en-CA" sz="5400" dirty="0">
                <a:solidFill>
                  <a:srgbClr val="FF0000"/>
                </a:solidFill>
                <a:latin typeface="Arial Black" panose="020B0A04020102020204" pitchFamily="34" charset="0"/>
              </a:rPr>
              <a:t>” </a:t>
            </a:r>
            <a:r>
              <a:rPr lang="en-CA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CA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CA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	</a:t>
            </a:r>
            <a:r>
              <a:rPr lang="en-CA" sz="3600" dirty="0" smtClean="0">
                <a:solidFill>
                  <a:srgbClr val="C00000"/>
                </a:solidFill>
              </a:rPr>
              <a:t>– should we blindly trust this</a:t>
            </a:r>
            <a:r>
              <a:rPr lang="en-CA" sz="3600" dirty="0" smtClean="0">
                <a:ln>
                  <a:solidFill>
                    <a:srgbClr val="9900FF"/>
                  </a:solidFill>
                </a:ln>
                <a:solidFill>
                  <a:srgbClr val="C00000"/>
                </a:solidFill>
                <a:effectLst>
                  <a:glow rad="101600">
                    <a:srgbClr val="D17DF9">
                      <a:lumMod val="20000"/>
                      <a:lumOff val="80000"/>
                    </a:srgbClr>
                  </a:glow>
                </a:effectLst>
              </a:rPr>
              <a:t> </a:t>
            </a:r>
            <a:br>
              <a:rPr lang="en-CA" sz="3600" dirty="0" smtClean="0">
                <a:ln>
                  <a:solidFill>
                    <a:srgbClr val="9900FF"/>
                  </a:solidFill>
                </a:ln>
                <a:solidFill>
                  <a:srgbClr val="C00000"/>
                </a:solidFill>
                <a:effectLst>
                  <a:glow rad="101600">
                    <a:srgbClr val="D17DF9">
                      <a:lumMod val="20000"/>
                      <a:lumOff val="80000"/>
                    </a:srgbClr>
                  </a:glow>
                </a:effectLst>
              </a:rPr>
            </a:br>
            <a:r>
              <a:rPr lang="en-CA" sz="3600" dirty="0" smtClean="0">
                <a:ln>
                  <a:solidFill>
                    <a:srgbClr val="9900FF"/>
                  </a:solidFill>
                </a:ln>
                <a:solidFill>
                  <a:srgbClr val="C00000"/>
                </a:solidFill>
                <a:effectLst>
                  <a:glow rad="101600">
                    <a:srgbClr val="D17DF9">
                      <a:lumMod val="20000"/>
                      <a:lumOff val="80000"/>
                    </a:srgbClr>
                  </a:glow>
                </a:effectLst>
              </a:rPr>
              <a:t>moon worshipping </a:t>
            </a:r>
            <a:r>
              <a:rPr lang="en-CA" sz="3600" dirty="0">
                <a:ln>
                  <a:solidFill>
                    <a:srgbClr val="9900FF"/>
                  </a:solidFill>
                </a:ln>
                <a:solidFill>
                  <a:srgbClr val="C00000"/>
                </a:solidFill>
                <a:effectLst>
                  <a:glow rad="101600">
                    <a:srgbClr val="D17DF9">
                      <a:lumMod val="20000"/>
                      <a:lumOff val="80000"/>
                    </a:srgbClr>
                  </a:glow>
                </a:effectLst>
              </a:rPr>
              <a:t>religion of </a:t>
            </a:r>
            <a:r>
              <a:rPr lang="en-CA" sz="3600" dirty="0" smtClean="0">
                <a:ln>
                  <a:solidFill>
                    <a:srgbClr val="9900FF"/>
                  </a:solidFill>
                </a:ln>
                <a:solidFill>
                  <a:srgbClr val="C00000"/>
                </a:solidFill>
                <a:effectLst>
                  <a:glow rad="101600">
                    <a:srgbClr val="D17DF9">
                      <a:lumMod val="20000"/>
                      <a:lumOff val="80000"/>
                    </a:srgbClr>
                  </a:glow>
                </a:effectLst>
              </a:rPr>
              <a:t>man? </a:t>
            </a:r>
            <a:endParaRPr lang="en-CA" sz="3600" dirty="0">
              <a:ln>
                <a:solidFill>
                  <a:srgbClr val="9900FF"/>
                </a:solidFill>
              </a:ln>
              <a:solidFill>
                <a:srgbClr val="C00000"/>
              </a:solidFill>
              <a:effectLst>
                <a:glow rad="101600">
                  <a:srgbClr val="D17DF9">
                    <a:lumMod val="20000"/>
                    <a:lumOff val="80000"/>
                  </a:srgbClr>
                </a:glow>
              </a:effectLst>
            </a:endParaRPr>
          </a:p>
        </p:txBody>
      </p:sp>
      <p:pic>
        <p:nvPicPr>
          <p:cNvPr id="14" name="Picture 3" descr="C:\Users\Rae\Desktop\Pictur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9" b="99827" l="9982" r="99093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178" y="3272709"/>
            <a:ext cx="3186006" cy="33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Was There a </a:t>
            </a:r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Qodesh Alter Outside of Jerusalem?</a:t>
            </a:r>
            <a:endParaRPr lang="en-CA" sz="3200" i="1" dirty="0">
              <a:ln w="19050">
                <a:solidFill>
                  <a:srgbClr val="33CCCC"/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741210" y="2172794"/>
            <a:ext cx="4514850" cy="4121150"/>
          </a:xfrm>
          <a:prstGeom prst="wave">
            <a:avLst>
              <a:gd name="adj1" fmla="val 7898"/>
              <a:gd name="adj2" fmla="val -8650"/>
            </a:avLst>
          </a:prstGeom>
          <a:solidFill>
            <a:schemeClr val="accent2">
              <a:lumMod val="75000"/>
            </a:schemeClr>
          </a:solidFill>
          <a:ln w="76200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/>
              <a:t>What </a:t>
            </a:r>
            <a:br>
              <a:rPr lang="en-CA" sz="3600" dirty="0" smtClean="0"/>
            </a:br>
            <a:r>
              <a:rPr lang="en-CA" sz="3600" b="1" dirty="0" smtClean="0">
                <a:ln>
                  <a:solidFill>
                    <a:srgbClr val="0000FF"/>
                  </a:solidFill>
                </a:ln>
              </a:rPr>
              <a:t>Divine Entity </a:t>
            </a:r>
            <a:r>
              <a:rPr lang="en-CA" sz="3600" dirty="0" smtClean="0"/>
              <a:t>sanctifies a Blood Offering?</a:t>
            </a:r>
            <a:endParaRPr lang="en-CA" sz="3600" dirty="0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91" y="685964"/>
            <a:ext cx="5757963" cy="5751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rgbClr val="0000FF"/>
                </a:solidFill>
              </a:rPr>
              <a:t>63</a:t>
            </a:fld>
            <a:endParaRPr lang="en-US" sz="1100" b="1" dirty="0">
              <a:solidFill>
                <a:srgbClr val="0000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813953" y="741939"/>
            <a:ext cx="1562100" cy="274061"/>
          </a:xfrm>
          <a:prstGeom prst="roundRect">
            <a:avLst/>
          </a:prstGeom>
          <a:solidFill>
            <a:schemeClr val="accent2"/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CC0000"/>
                </a:solidFill>
              </a:rPr>
              <a:t>Scarlet Oak</a:t>
            </a:r>
            <a:endParaRPr lang="en-CA" b="1" dirty="0">
              <a:solidFill>
                <a:srgbClr val="CC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 rot="19929091">
            <a:off x="238428" y="1186096"/>
            <a:ext cx="2128321" cy="9144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400" b="1" dirty="0" smtClean="0">
                <a:solidFill>
                  <a:srgbClr val="0000FF"/>
                </a:solidFill>
              </a:rPr>
              <a:t>Next!</a:t>
            </a:r>
            <a:endParaRPr lang="en-CA" sz="5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64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The Fires of Sanctification</a:t>
            </a:r>
            <a:endParaRPr lang="en-CA" sz="3200" i="1" dirty="0">
              <a:ln w="19050">
                <a:solidFill>
                  <a:srgbClr val="33CCCC"/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167" y="1619250"/>
            <a:ext cx="11536823" cy="40005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rgbClr val="002060"/>
                </a:solidFill>
              </a:rPr>
              <a:t>The </a:t>
            </a:r>
            <a:r>
              <a:rPr lang="en-CA" sz="28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f</a:t>
            </a:r>
            <a:r>
              <a:rPr lang="en-CA" sz="2800" b="1" i="1" u="sng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ire</a:t>
            </a:r>
            <a:r>
              <a:rPr lang="en-CA" sz="2800" dirty="0" smtClean="0">
                <a:solidFill>
                  <a:srgbClr val="002060"/>
                </a:solidFill>
              </a:rPr>
              <a:t> of the alter is what purified and sanctified </a:t>
            </a:r>
            <a:br>
              <a:rPr lang="en-CA" sz="2800" dirty="0" smtClean="0">
                <a:solidFill>
                  <a:srgbClr val="002060"/>
                </a:solidFill>
              </a:rPr>
            </a:br>
            <a:r>
              <a:rPr lang="en-CA" sz="2800" dirty="0" smtClean="0">
                <a:solidFill>
                  <a:srgbClr val="002060"/>
                </a:solidFill>
              </a:rPr>
              <a:t>the blood offerings.</a:t>
            </a:r>
          </a:p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1Ki 18:24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“And you shall call on the name of your mighty one, and I, I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call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on the Name of </a:t>
            </a:r>
            <a:r>
              <a:rPr lang="he-IL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CA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 [Yahuah]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.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Elohim who answers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by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fire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,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He is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Elohim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.” So all the people answered and said,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“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word is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good.”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endParaRPr lang="en-US" sz="1000" dirty="0" smtClean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tabLst>
                <a:tab pos="1706563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Verse 30 –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Elijah </a:t>
            </a:r>
            <a:r>
              <a:rPr lang="en-US" sz="2800" b="1" i="1" u="sng" dirty="0" smtClean="0">
                <a:solidFill>
                  <a:srgbClr val="008080"/>
                </a:solidFill>
                <a:latin typeface="Georgia" panose="02040502050405020303" pitchFamily="18" charset="0"/>
              </a:rPr>
              <a:t>restored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an alter that was broken down.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65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Yahuah - The Fire of Sanctification</a:t>
            </a:r>
            <a:endParaRPr lang="en-CA" sz="3200" i="1" dirty="0">
              <a:ln w="19050">
                <a:solidFill>
                  <a:srgbClr val="33CCCC"/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168" y="838202"/>
            <a:ext cx="7073707" cy="3724274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1Ki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18:38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Then the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fire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 of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[Yahuah] 			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fell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consumed the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burnt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     	offering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wood and the stones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dust, and it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licked up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     	the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water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that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was in the trench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Heb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 12:29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indeed, our Elohim is a 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		consuming 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fire. 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87" y="821828"/>
            <a:ext cx="41529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93967" y="4784829"/>
            <a:ext cx="5787833" cy="18923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u="sng" dirty="0" smtClean="0">
                <a:solidFill>
                  <a:schemeClr val="bg1"/>
                </a:solidFill>
                <a:effectLst>
                  <a:glow rad="101600">
                    <a:srgbClr val="00FF99">
                      <a:alpha val="60000"/>
                    </a:srgbClr>
                  </a:glow>
                </a:effectLst>
              </a:rPr>
              <a:t>The </a:t>
            </a:r>
            <a:r>
              <a:rPr lang="en-CA" sz="2800" b="1" u="sng" dirty="0">
                <a:solidFill>
                  <a:schemeClr val="bg1"/>
                </a:solidFill>
                <a:effectLst>
                  <a:glow rad="101600">
                    <a:srgbClr val="00FF99">
                      <a:alpha val="60000"/>
                    </a:srgbClr>
                  </a:glow>
                </a:effectLst>
              </a:rPr>
              <a:t>F</a:t>
            </a:r>
            <a:r>
              <a:rPr lang="en-CA" sz="2800" b="1" u="sng" dirty="0" smtClean="0">
                <a:solidFill>
                  <a:schemeClr val="bg1"/>
                </a:solidFill>
                <a:effectLst>
                  <a:glow rad="101600">
                    <a:srgbClr val="00FF99">
                      <a:alpha val="60000"/>
                    </a:srgbClr>
                  </a:glow>
                </a:effectLst>
              </a:rPr>
              <a:t>ire</a:t>
            </a:r>
            <a:r>
              <a:rPr lang="en-CA" sz="2800" b="1" dirty="0" smtClean="0">
                <a:solidFill>
                  <a:schemeClr val="bg1"/>
                </a:solidFill>
                <a:effectLst>
                  <a:glow rad="101600">
                    <a:srgbClr val="00FF99">
                      <a:alpha val="60000"/>
                    </a:srgbClr>
                  </a:glow>
                </a:effectLst>
              </a:rPr>
              <a:t> - </a:t>
            </a:r>
            <a:r>
              <a:rPr lang="en-CA" sz="2800" dirty="0" smtClean="0">
                <a:solidFill>
                  <a:schemeClr val="bg1"/>
                </a:solidFill>
              </a:rPr>
              <a:t>of </a:t>
            </a:r>
            <a:r>
              <a:rPr lang="en-CA" sz="2800" dirty="0" smtClean="0">
                <a:solidFill>
                  <a:srgbClr val="0000FF"/>
                </a:solidFill>
              </a:rPr>
              <a:t>sanctification</a:t>
            </a:r>
            <a:r>
              <a:rPr lang="en-CA" sz="2800" dirty="0" smtClean="0">
                <a:solidFill>
                  <a:schemeClr val="bg1"/>
                </a:solidFill>
              </a:rPr>
              <a:t>, 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rgbClr val="0000FF"/>
                </a:solidFill>
              </a:rPr>
              <a:t>purification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smtClean="0">
                <a:solidFill>
                  <a:srgbClr val="0000FF"/>
                </a:solidFill>
              </a:rPr>
              <a:t>acceptance</a:t>
            </a:r>
            <a:r>
              <a:rPr lang="en-CA" sz="2800" dirty="0" smtClean="0">
                <a:solidFill>
                  <a:schemeClr val="bg1"/>
                </a:solidFill>
              </a:rPr>
              <a:t> – </a:t>
            </a:r>
            <a:r>
              <a:rPr lang="en-CA" sz="2800" b="1" u="sng" dirty="0" smtClean="0">
                <a:solidFill>
                  <a:schemeClr val="bg1"/>
                </a:solidFill>
              </a:rPr>
              <a:t>OR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b="1" u="sng" dirty="0" smtClean="0">
                <a:solidFill>
                  <a:srgbClr val="C00000"/>
                </a:solidFill>
              </a:rPr>
              <a:t>UTTER REJECTION </a:t>
            </a:r>
            <a:r>
              <a:rPr lang="en-CA" sz="2800" dirty="0" smtClean="0">
                <a:solidFill>
                  <a:schemeClr val="bg1"/>
                </a:solidFill>
              </a:rPr>
              <a:t/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chemeClr val="bg1"/>
                </a:solidFill>
              </a:rPr>
              <a:t>(Sodom &amp; Gomorrah).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66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The Fire of Sanctification</a:t>
            </a:r>
            <a:endParaRPr lang="en-CA" sz="3200" i="1" dirty="0">
              <a:ln w="19050">
                <a:solidFill>
                  <a:srgbClr val="33CCCC"/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168" y="1085850"/>
            <a:ext cx="4473382" cy="5267325"/>
          </a:xfrm>
          <a:prstGeom prst="rect">
            <a:avLst/>
          </a:prstGeom>
          <a:solidFill>
            <a:schemeClr val="tx1">
              <a:lumMod val="95000"/>
            </a:schemeClr>
          </a:solidFill>
          <a:ln w="5715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Exo 3:2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 Messenger of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appeared to him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a flame of fire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from the midst of a bush. And he looked and saw the bush burning with fire, but the bush was not consumed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en-CA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Deu</a:t>
            </a:r>
            <a:r>
              <a:rPr lang="en-CA" sz="2800" dirty="0">
                <a:solidFill>
                  <a:srgbClr val="008080"/>
                </a:solidFill>
                <a:latin typeface="Georgia" panose="02040502050405020303" pitchFamily="18" charset="0"/>
              </a:rPr>
              <a:t> 4:24</a:t>
            </a:r>
            <a:r>
              <a:rPr lang="en-CA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CA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“For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your Elohim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is a consuming fire,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 jealous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Ěl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.”</a:t>
            </a:r>
            <a:endParaRPr lang="en-US" sz="1200" dirty="0" smtClean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91" y="1047750"/>
            <a:ext cx="685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67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3004" y="229277"/>
            <a:ext cx="5372965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Fire</a:t>
            </a:r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of Yahuah!</a:t>
            </a:r>
            <a:endParaRPr lang="en-CA" sz="3200" i="1" dirty="0">
              <a:ln w="19050">
                <a:solidFill>
                  <a:srgbClr val="33CCCC"/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519" y="1790902"/>
            <a:ext cx="5716294" cy="371282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002060"/>
                </a:solidFill>
              </a:rPr>
              <a:t>Most certainly we understand there was an alter at the location of the Tabernacle.</a:t>
            </a:r>
          </a:p>
          <a:p>
            <a:pPr algn="ctr"/>
            <a:endParaRPr lang="en-CA" sz="3200" dirty="0" smtClean="0">
              <a:solidFill>
                <a:srgbClr val="002060"/>
              </a:solidFill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</a:rPr>
              <a:t>Did not David build an alter on the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en-US" sz="3200" u="sng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threshin</a:t>
            </a:r>
            <a:r>
              <a:rPr lang="en-US" sz="32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g</a:t>
            </a:r>
            <a:r>
              <a:rPr lang="en-US" sz="3200" u="sng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floor of </a:t>
            </a:r>
            <a:r>
              <a:rPr lang="en-US" sz="3200" u="sng" dirty="0" err="1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Ornan</a:t>
            </a:r>
            <a:r>
              <a:rPr lang="en-US" sz="3200" u="sng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the </a:t>
            </a:r>
            <a:r>
              <a:rPr lang="en-US" sz="3200" u="sng" dirty="0" err="1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Jebusite</a:t>
            </a:r>
            <a:r>
              <a:rPr lang="en-US" sz="32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?</a:t>
            </a:r>
            <a:r>
              <a:rPr lang="en-CA" sz="3200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 descr="Image result for David's altar and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4" y="1009650"/>
            <a:ext cx="5275326" cy="527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68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Was There a </a:t>
            </a:r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Qodesh Alter </a:t>
            </a:r>
            <a:r>
              <a:rPr lang="en-CA" sz="3200" i="1" u="sng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Outside</a:t>
            </a:r>
            <a:r>
              <a:rPr lang="en-CA" sz="3200" i="1" dirty="0" smtClean="0">
                <a:ln w="19050">
                  <a:solidFill>
                    <a:srgbClr val="33CCCC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of Jerusalem?</a:t>
            </a:r>
            <a:endParaRPr lang="en-CA" sz="3200" i="1" dirty="0">
              <a:ln w="19050">
                <a:solidFill>
                  <a:srgbClr val="33CCCC"/>
                </a:solidFill>
              </a:ln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168" y="942975"/>
            <a:ext cx="11502639" cy="567161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1Ch 21:26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David built there an altar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unto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[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],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offered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burnt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offerings and peace offerings, and called upon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[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];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answered him from heaven by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FIRE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upon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the altar of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	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burnt </a:t>
            </a:r>
            <a:r>
              <a:rPr lang="en-US" sz="2800" b="1" u="sng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offerin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g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.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/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</a:b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(This was on Mt Moriah which became the site of Solomon’s Temple.)</a:t>
            </a:r>
          </a:p>
          <a:p>
            <a:endParaRPr lang="en-US" sz="2800" b="1" dirty="0" smtClean="0">
              <a:ln>
                <a:solidFill>
                  <a:srgbClr val="0000FF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glow rad="88900">
                  <a:srgbClr val="00FF99"/>
                </a:glow>
              </a:effectLst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1Ch 21:28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At that time when David saw that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[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Yahuah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]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had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answered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him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the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threshing floor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of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Ornan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the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Jebusite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then he sacrificed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there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  <a:endParaRPr lang="en-US" sz="2800" b="1" dirty="0" smtClean="0">
              <a:ln>
                <a:solidFill>
                  <a:srgbClr val="0000FF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glow rad="88900">
                  <a:srgbClr val="00FF99"/>
                </a:glo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dirty="0" err="1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Yah’s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  <a:t> fire - a sign of approval by means of sanctification!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effectLst>
                  <a:glow rad="88900">
                    <a:srgbClr val="00FF99"/>
                  </a:glow>
                </a:effectLst>
                <a:latin typeface="Georgia" panose="02040502050405020303" pitchFamily="18" charset="0"/>
              </a:rPr>
            </a:br>
            <a:endParaRPr lang="en-US" sz="2800" b="1" dirty="0" smtClean="0">
              <a:ln>
                <a:solidFill>
                  <a:srgbClr val="0000FF"/>
                </a:solidFill>
              </a:ln>
              <a:solidFill>
                <a:srgbClr val="FF0066"/>
              </a:solidFill>
              <a:effectLst>
                <a:glow rad="88900">
                  <a:srgbClr val="00FF99"/>
                </a:glow>
              </a:effectLst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1Ch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22:1 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Dawi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d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̱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then said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“This is the House of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יהוה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 Elohim,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>
                <a:solidFill>
                  <a:srgbClr val="9900FF"/>
                </a:solidFill>
                <a:latin typeface="Georgia" panose="02040502050405020303" pitchFamily="18" charset="0"/>
              </a:rPr>
              <a:t>this </a:t>
            </a:r>
            <a:r>
              <a:rPr lang="en-US" sz="2800" dirty="0" smtClean="0">
                <a:solidFill>
                  <a:srgbClr val="9900FF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srgbClr val="9900FF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srgbClr val="9900FF"/>
                </a:solidFill>
                <a:latin typeface="Georgia" panose="02040502050405020303" pitchFamily="18" charset="0"/>
              </a:rPr>
              <a:t>	is the </a:t>
            </a:r>
            <a:r>
              <a:rPr lang="en-US" sz="2800" dirty="0">
                <a:solidFill>
                  <a:srgbClr val="9900FF"/>
                </a:solidFill>
                <a:latin typeface="Georgia" panose="02040502050405020303" pitchFamily="18" charset="0"/>
              </a:rPr>
              <a:t>altar of burnt offering for </a:t>
            </a:r>
            <a:r>
              <a:rPr lang="en-US" sz="2800" dirty="0" err="1">
                <a:solidFill>
                  <a:srgbClr val="9900FF"/>
                </a:solidFill>
                <a:latin typeface="Georgia" panose="02040502050405020303" pitchFamily="18" charset="0"/>
              </a:rPr>
              <a:t>Yisra’ĕl</a:t>
            </a:r>
            <a:r>
              <a:rPr lang="en-US" sz="2800" dirty="0">
                <a:solidFill>
                  <a:srgbClr val="9900FF"/>
                </a:solidFill>
                <a:latin typeface="Georgia" panose="02040502050405020303" pitchFamily="18" charset="0"/>
              </a:rPr>
              <a:t>.” </a:t>
            </a:r>
            <a:endParaRPr lang="en-US" sz="2800" b="1" dirty="0">
              <a:ln>
                <a:solidFill>
                  <a:srgbClr val="0000FF"/>
                </a:solidFill>
              </a:ln>
              <a:solidFill>
                <a:srgbClr val="9900FF"/>
              </a:solidFill>
              <a:effectLst>
                <a:glow rad="88900">
                  <a:srgbClr val="00FF99"/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06118" y="5542961"/>
            <a:ext cx="5373279" cy="612742"/>
          </a:xfrm>
          <a:prstGeom prst="roundRect">
            <a:avLst/>
          </a:prstGeom>
          <a:noFill/>
          <a:ln w="5715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0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0066" y="6580402"/>
            <a:ext cx="351934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69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" y="4772025"/>
            <a:ext cx="11725766" cy="19893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</a:rPr>
              <a:t>Psa</a:t>
            </a:r>
            <a:r>
              <a:rPr lang="en-US" sz="3600" dirty="0">
                <a:solidFill>
                  <a:srgbClr val="00B050"/>
                </a:solidFill>
              </a:rPr>
              <a:t> 22:6  </a:t>
            </a:r>
            <a:r>
              <a:rPr lang="en-US" sz="3600" dirty="0">
                <a:solidFill>
                  <a:srgbClr val="0000FF"/>
                </a:solidFill>
              </a:rPr>
              <a:t>But I am </a:t>
            </a:r>
            <a:r>
              <a:rPr lang="en-US" sz="3600" b="1" u="sng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A WORM</a:t>
            </a:r>
            <a:r>
              <a:rPr lang="en-US" sz="3600" b="1" dirty="0" smtClean="0">
                <a:ln w="19050">
                  <a:solidFill>
                    <a:srgbClr val="FF33CC"/>
                  </a:solidFill>
                </a:ln>
                <a:solidFill>
                  <a:srgbClr val="0000FF"/>
                </a:solidFill>
              </a:rPr>
              <a:t>, </a:t>
            </a:r>
            <a:r>
              <a:rPr lang="en-US" sz="3600" dirty="0" smtClean="0">
                <a:solidFill>
                  <a:srgbClr val="0000FF"/>
                </a:solidFill>
              </a:rPr>
              <a:t>and </a:t>
            </a:r>
            <a:r>
              <a:rPr lang="en-US" sz="3600" dirty="0">
                <a:solidFill>
                  <a:srgbClr val="0000FF"/>
                </a:solidFill>
              </a:rPr>
              <a:t>no man; </a:t>
            </a: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A </a:t>
            </a:r>
            <a:r>
              <a:rPr lang="en-US" sz="3600" dirty="0">
                <a:solidFill>
                  <a:srgbClr val="0000FF"/>
                </a:solidFill>
              </a:rPr>
              <a:t>reproach of men, and despised by </a:t>
            </a:r>
            <a:r>
              <a:rPr lang="en-US" sz="3600" dirty="0" smtClean="0">
                <a:solidFill>
                  <a:srgbClr val="0000FF"/>
                </a:solidFill>
              </a:rPr>
              <a:t>the </a:t>
            </a:r>
            <a:r>
              <a:rPr lang="en-US" sz="3600" dirty="0">
                <a:solidFill>
                  <a:srgbClr val="0000FF"/>
                </a:solidFill>
              </a:rPr>
              <a:t>people.</a:t>
            </a:r>
            <a:r>
              <a:rPr lang="en-CA" sz="3600" dirty="0" smtClean="0"/>
              <a:t/>
            </a:r>
            <a:br>
              <a:rPr lang="en-CA" sz="3600" dirty="0" smtClean="0"/>
            </a:br>
            <a:endParaRPr lang="en-CA" sz="1000" dirty="0" smtClean="0"/>
          </a:p>
          <a:p>
            <a:pPr algn="ctr"/>
            <a:r>
              <a:rPr lang="en-CA" sz="3600" b="1" i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Where does Yahusha stand? </a:t>
            </a:r>
            <a:endParaRPr lang="en-CA" sz="3600" b="1" i="1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</p:txBody>
      </p:sp>
      <p:pic>
        <p:nvPicPr>
          <p:cNvPr id="9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3" b="28363"/>
          <a:stretch>
            <a:fillRect/>
          </a:stretch>
        </p:blipFill>
        <p:spPr>
          <a:xfrm>
            <a:off x="-1" y="-10877"/>
            <a:ext cx="12197661" cy="4554302"/>
          </a:xfrm>
        </p:spPr>
      </p:pic>
      <p:sp>
        <p:nvSpPr>
          <p:cNvPr id="8" name="Rounded Rectangle 7"/>
          <p:cNvSpPr/>
          <p:nvPr/>
        </p:nvSpPr>
        <p:spPr>
          <a:xfrm rot="939464">
            <a:off x="8399905" y="876345"/>
            <a:ext cx="3682288" cy="676639"/>
          </a:xfrm>
          <a:prstGeom prst="roundRect">
            <a:avLst/>
          </a:prstGeom>
          <a:solidFill>
            <a:srgbClr val="FF0066"/>
          </a:solidFill>
          <a:ln w="19050">
            <a:solidFill>
              <a:srgbClr val="00FFFF"/>
            </a:solidFill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 smtClean="0">
                <a:solidFill>
                  <a:srgbClr val="00FFFF"/>
                </a:solidFill>
              </a:rPr>
              <a:t>Scarlet Oak</a:t>
            </a:r>
            <a:endParaRPr lang="en-CA" sz="48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7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0666" y="295276"/>
            <a:ext cx="11271670" cy="6285126"/>
          </a:xfrm>
          <a:prstGeom prst="ellipse">
            <a:avLst/>
          </a:prstGeom>
          <a:solidFill>
            <a:schemeClr val="tx1">
              <a:lumMod val="65000"/>
            </a:schemeClr>
          </a:solidFill>
          <a:ln w="762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i="1" dirty="0" smtClean="0">
                <a:solidFill>
                  <a:srgbClr val="9933FF"/>
                </a:solidFill>
              </a:rPr>
              <a:t>What about the </a:t>
            </a:r>
            <a:r>
              <a:rPr lang="en-CA" sz="2800" b="1" i="1" dirty="0" smtClean="0">
                <a:solidFill>
                  <a:srgbClr val="FF0066"/>
                </a:solidFill>
              </a:rPr>
              <a:t>“</a:t>
            </a:r>
            <a:r>
              <a:rPr lang="en-CA" sz="2800" b="1" i="1" u="sng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RED</a:t>
            </a:r>
            <a:r>
              <a:rPr lang="en-CA" sz="2800" b="1" i="1" dirty="0" smtClean="0">
                <a:solidFill>
                  <a:srgbClr val="FF0066"/>
                </a:solidFill>
              </a:rPr>
              <a:t>” (heifer) </a:t>
            </a:r>
            <a:r>
              <a:rPr lang="en-CA" sz="2800" b="1" i="1" dirty="0" smtClean="0">
                <a:solidFill>
                  <a:srgbClr val="9933FF"/>
                </a:solidFill>
              </a:rPr>
              <a:t>requirement? </a:t>
            </a:r>
            <a:r>
              <a:rPr lang="en-CA" sz="2800" b="1" i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Do we read of an event in the life of Yahusha that directly reflects this Divine requisite?</a:t>
            </a:r>
          </a:p>
          <a:p>
            <a:pPr algn="ctr"/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Matt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27:28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And having stripped Him, they 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put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a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latin typeface="Arial Black" panose="020B0A04020102020204" pitchFamily="34" charset="0"/>
              </a:rPr>
              <a:t>scarlet robe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on Him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CA" sz="2800" b="1" i="1" dirty="0">
              <a:ln>
                <a:solidFill>
                  <a:schemeClr val="bg1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C:\Users\Rae\Desktop\crimson worm maggot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108" y="4059078"/>
            <a:ext cx="3776421" cy="2383898"/>
          </a:xfrm>
          <a:prstGeom prst="roundRect">
            <a:avLst>
              <a:gd name="adj" fmla="val 16128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6" name="Straight Connector 5"/>
          <p:cNvCxnSpPr/>
          <p:nvPr/>
        </p:nvCxnSpPr>
        <p:spPr>
          <a:xfrm flipH="1">
            <a:off x="5095875" y="3654188"/>
            <a:ext cx="1341487" cy="9525"/>
          </a:xfrm>
          <a:prstGeom prst="line">
            <a:avLst/>
          </a:prstGeom>
          <a:ln w="76200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Rae\Desktop\red heifer 3 y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09" y="3566426"/>
            <a:ext cx="2247900" cy="2990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5213105" y="4110723"/>
            <a:ext cx="4281782" cy="2675153"/>
          </a:xfrm>
          <a:prstGeom prst="cloudCallout">
            <a:avLst>
              <a:gd name="adj1" fmla="val -97081"/>
              <a:gd name="adj2" fmla="val 22266"/>
            </a:avLst>
          </a:prstGeom>
          <a:solidFill>
            <a:srgbClr val="FFFF00"/>
          </a:solidFill>
          <a:ln w="38100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smtClean="0">
                <a:solidFill>
                  <a:srgbClr val="9933FF"/>
                </a:solidFill>
              </a:rPr>
              <a:t>Why </a:t>
            </a:r>
            <a:r>
              <a:rPr lang="en-CA" sz="3200" b="1" u="sng" dirty="0" smtClean="0">
                <a:solidFill>
                  <a:srgbClr val="C00000"/>
                </a:solidFill>
              </a:rPr>
              <a:t>scarlet</a:t>
            </a:r>
            <a:r>
              <a:rPr lang="en-CA" sz="3200" b="1" dirty="0" smtClean="0">
                <a:solidFill>
                  <a:srgbClr val="C00000"/>
                </a:solidFill>
              </a:rPr>
              <a:t>?</a:t>
            </a:r>
            <a:r>
              <a:rPr lang="en-CA" sz="3200" b="1" u="sng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CA" sz="3200" dirty="0" smtClean="0">
                <a:solidFill>
                  <a:srgbClr val="9933FF"/>
                </a:solidFill>
              </a:rPr>
              <a:t>Why a </a:t>
            </a:r>
            <a:r>
              <a:rPr lang="en-CA" sz="3200" b="1" u="sng" dirty="0" smtClean="0">
                <a:solidFill>
                  <a:srgbClr val="C00000"/>
                </a:solidFill>
                <a:effectLst>
                  <a:glow rad="50800">
                    <a:srgbClr val="002060"/>
                  </a:glow>
                </a:effectLst>
              </a:rPr>
              <a:t>WORM</a:t>
            </a:r>
            <a:r>
              <a:rPr lang="en-CA" sz="3200" b="1" dirty="0" smtClean="0">
                <a:solidFill>
                  <a:srgbClr val="C00000"/>
                </a:solidFill>
                <a:effectLst>
                  <a:glow rad="50800">
                    <a:srgbClr val="002060"/>
                  </a:glow>
                </a:effectLst>
              </a:rPr>
              <a:t>?</a:t>
            </a:r>
            <a:r>
              <a:rPr lang="en-CA" sz="3200" dirty="0" smtClean="0">
                <a:solidFill>
                  <a:srgbClr val="9933FF"/>
                </a:solidFill>
              </a:rPr>
              <a:t/>
            </a:r>
            <a:br>
              <a:rPr lang="en-CA" sz="3200" dirty="0" smtClean="0">
                <a:solidFill>
                  <a:srgbClr val="9933FF"/>
                </a:solidFill>
              </a:rPr>
            </a:br>
            <a:r>
              <a:rPr lang="en-CA" sz="3200" dirty="0" smtClean="0">
                <a:solidFill>
                  <a:schemeClr val="bg1"/>
                </a:solidFill>
              </a:rPr>
              <a:t>Stay tuned!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2" name="Bent Arrow 1"/>
          <p:cNvSpPr/>
          <p:nvPr/>
        </p:nvSpPr>
        <p:spPr>
          <a:xfrm rot="10800000">
            <a:off x="4040527" y="3733799"/>
            <a:ext cx="1893547" cy="1866897"/>
          </a:xfrm>
          <a:prstGeom prst="bentArrow">
            <a:avLst>
              <a:gd name="adj1" fmla="val 17941"/>
              <a:gd name="adj2" fmla="val 25000"/>
              <a:gd name="adj3" fmla="val 31471"/>
              <a:gd name="adj4" fmla="val 43750"/>
            </a:avLst>
          </a:prstGeom>
          <a:gradFill>
            <a:gsLst>
              <a:gs pos="91000">
                <a:schemeClr val="accent3">
                  <a:alpha val="68000"/>
                  <a:lumMod val="62000"/>
                  <a:lumOff val="38000"/>
                </a:schemeClr>
              </a:gs>
              <a:gs pos="74000">
                <a:schemeClr val="accent5">
                  <a:lumMod val="58000"/>
                </a:schemeClr>
              </a:gs>
              <a:gs pos="39000">
                <a:srgbClr val="C00000"/>
              </a:gs>
            </a:gsLst>
            <a:lin ang="16200000" scaled="1"/>
          </a:gra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4801" y="209552"/>
            <a:ext cx="1335807" cy="1203324"/>
          </a:xfrm>
          <a:prstGeom prst="straightConnector1">
            <a:avLst/>
          </a:prstGeom>
          <a:ln w="200025">
            <a:solidFill>
              <a:srgbClr val="0099FF"/>
            </a:solidFill>
            <a:headEnd type="none" w="med" len="med"/>
            <a:tailEnd type="arrow" w="med" len="med"/>
          </a:ln>
          <a:effectLst>
            <a:glow rad="88900">
              <a:srgbClr val="FF33CC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:\Art on Desktop - 1\All white man clip art\3d white people\3d lecture ma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295276"/>
            <a:ext cx="1924050" cy="237172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8486775" y="1724025"/>
            <a:ext cx="2225384" cy="3438525"/>
          </a:xfrm>
          <a:prstGeom prst="straightConnector1">
            <a:avLst/>
          </a:prstGeom>
          <a:ln w="76200">
            <a:solidFill>
              <a:srgbClr val="00FFFF"/>
            </a:solidFill>
            <a:headEnd type="none" w="med" len="med"/>
            <a:tailEnd type="arrow" w="med" len="med"/>
          </a:ln>
          <a:effectLst>
            <a:glow rad="88900">
              <a:srgbClr val="00FF00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7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70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79017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19:6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‘And the priest shall take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</a:rPr>
              <a:t>cedar wood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b="1" i="1" dirty="0">
                <a:solidFill>
                  <a:srgbClr val="9933FF"/>
                </a:solidFill>
              </a:rPr>
              <a:t>hyssop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SCARLET,</a:t>
            </a:r>
            <a:r>
              <a:rPr lang="en-US" sz="2800" i="1" dirty="0" smtClean="0">
                <a:solidFill>
                  <a:srgbClr val="C000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throw them into the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midst of the fire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</a:br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burning the heifer.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11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In </a:t>
            </a:r>
            <a:r>
              <a:rPr lang="en-US" sz="2800" dirty="0" smtClean="0">
                <a:solidFill>
                  <a:srgbClr val="008000"/>
                </a:solidFill>
              </a:rPr>
              <a:t>Psalms 22:6, </a:t>
            </a:r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is referencing Himself as a </a:t>
            </a:r>
            <a:r>
              <a:rPr lang="en-US" sz="2800" b="1" u="sng" dirty="0" smtClean="0">
                <a:solidFill>
                  <a:srgbClr val="002060"/>
                </a:solidFill>
              </a:rPr>
              <a:t>Worm</a:t>
            </a:r>
            <a:r>
              <a:rPr lang="en-US" sz="2800" dirty="0" smtClean="0">
                <a:solidFill>
                  <a:srgbClr val="002060"/>
                </a:solidFill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</a:rPr>
              <a:t>Towla</a:t>
            </a:r>
            <a:r>
              <a:rPr lang="en-US" sz="2800" dirty="0" smtClean="0">
                <a:solidFill>
                  <a:srgbClr val="002060"/>
                </a:solidFill>
              </a:rPr>
              <a:t>).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Not just any worm, and most certainly not to the word - </a:t>
            </a:r>
            <a:r>
              <a:rPr lang="en-US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rimmah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H7415, </a:t>
            </a:r>
            <a:r>
              <a:rPr lang="en-US" sz="2400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fem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noun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),</a:t>
            </a:r>
            <a:r>
              <a:rPr lang="en-US" sz="2800" dirty="0" smtClean="0">
                <a:solidFill>
                  <a:srgbClr val="002060"/>
                </a:solidFill>
              </a:rPr>
              <a:t> a worm exposing 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&amp;</a:t>
            </a:r>
            <a:r>
              <a:rPr lang="en-US" sz="2800" dirty="0" smtClean="0">
                <a:solidFill>
                  <a:srgbClr val="002060"/>
                </a:solidFill>
              </a:rPr>
              <a:t> connected to - </a:t>
            </a:r>
            <a:r>
              <a:rPr lang="en-US" sz="2800" dirty="0" smtClean="0">
                <a:solidFill>
                  <a:srgbClr val="FF0000"/>
                </a:solidFill>
              </a:rPr>
              <a:t>corruption.</a:t>
            </a:r>
          </a:p>
          <a:p>
            <a:endParaRPr lang="en-US" sz="11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links Himself with the </a:t>
            </a:r>
            <a:r>
              <a:rPr lang="en-US" sz="2800" dirty="0" err="1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Towla</a:t>
            </a:r>
            <a:r>
              <a:rPr lang="en-US" sz="2800" dirty="0" smtClean="0">
                <a:solidFill>
                  <a:srgbClr val="002060"/>
                </a:solidFill>
              </a:rPr>
              <a:t> (H8415 </a:t>
            </a:r>
            <a:r>
              <a:rPr lang="en-US" sz="2800" u="sng" dirty="0" smtClean="0">
                <a:solidFill>
                  <a:srgbClr val="002060"/>
                </a:solidFill>
                <a:effectLst>
                  <a:glow rad="127000">
                    <a:srgbClr val="00FF99"/>
                  </a:glow>
                </a:effectLst>
              </a:rPr>
              <a:t>masc</a:t>
            </a:r>
            <a:r>
              <a:rPr lang="en-US" sz="2800" dirty="0" smtClean="0">
                <a:solidFill>
                  <a:srgbClr val="002060"/>
                </a:solidFill>
              </a:rPr>
              <a:t>. noun) that is proclaimed by Him; which through </a:t>
            </a:r>
            <a:r>
              <a:rPr lang="en-US" sz="2800" dirty="0" smtClean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</a:rPr>
              <a:t>FIRE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being transformed into ashes, is determined to </a:t>
            </a:r>
            <a:r>
              <a:rPr lang="en-US" sz="2800" dirty="0" smtClean="0">
                <a:solidFill>
                  <a:srgbClr val="0000FF"/>
                </a:solidFill>
              </a:rPr>
              <a:t>CLEANSE</a:t>
            </a:r>
            <a:r>
              <a:rPr lang="en-US" sz="2800" dirty="0" smtClean="0">
                <a:solidFill>
                  <a:srgbClr val="002060"/>
                </a:solidFill>
              </a:rPr>
              <a:t> people from defilement.</a:t>
            </a:r>
          </a:p>
          <a:p>
            <a:endParaRPr lang="en-US" sz="11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Most interesting; </a:t>
            </a:r>
            <a:r>
              <a:rPr lang="en-US" sz="2800" u="sng" dirty="0" smtClean="0">
                <a:solidFill>
                  <a:srgbClr val="002060"/>
                </a:solidFill>
                <a:effectLst>
                  <a:glow rad="50800">
                    <a:srgbClr val="00FF99"/>
                  </a:glow>
                </a:effectLst>
              </a:rPr>
              <a:t>Yahusha links Himself</a:t>
            </a:r>
            <a:r>
              <a:rPr lang="en-US" sz="2800" dirty="0" smtClean="0">
                <a:solidFill>
                  <a:srgbClr val="002060"/>
                </a:solidFill>
                <a:effectLst>
                  <a:glow rad="50800">
                    <a:srgbClr val="00FF99"/>
                  </a:glow>
                </a:effectLst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effectLst>
                  <a:glow rad="76200">
                    <a:schemeClr val="bg2">
                      <a:lumMod val="60000"/>
                      <a:lumOff val="40000"/>
                    </a:schemeClr>
                  </a:glow>
                </a:effectLst>
              </a:rPr>
              <a:t>to the feminine (</a:t>
            </a:r>
            <a:r>
              <a:rPr lang="en-US" sz="2800" u="sng" dirty="0" smtClean="0">
                <a:solidFill>
                  <a:srgbClr val="002060"/>
                </a:solidFill>
                <a:effectLst>
                  <a:glow rad="76200">
                    <a:srgbClr val="00FFFF"/>
                  </a:glow>
                </a:effectLst>
              </a:rPr>
              <a:t>mother</a:t>
            </a:r>
            <a:r>
              <a:rPr lang="en-US" sz="2800" dirty="0" smtClean="0">
                <a:solidFill>
                  <a:srgbClr val="002060"/>
                </a:solidFill>
                <a:effectLst>
                  <a:glow rad="76200">
                    <a:schemeClr val="bg2">
                      <a:lumMod val="60000"/>
                      <a:lumOff val="40000"/>
                    </a:schemeClr>
                  </a:glow>
                </a:effectLst>
              </a:rPr>
              <a:t>) worm </a:t>
            </a:r>
            <a:r>
              <a:rPr lang="en-US" sz="2800" dirty="0" smtClean="0">
                <a:solidFill>
                  <a:srgbClr val="002060"/>
                </a:solidFill>
              </a:rPr>
              <a:t>which provides – </a:t>
            </a:r>
            <a:r>
              <a:rPr lang="en-US" sz="2800" b="1" dirty="0" smtClean="0">
                <a:solidFill>
                  <a:srgbClr val="0000FF"/>
                </a:solidFill>
              </a:rPr>
              <a:t>LIFE,</a:t>
            </a:r>
            <a:r>
              <a:rPr lang="en-US" sz="2800" dirty="0" smtClean="0">
                <a:solidFill>
                  <a:srgbClr val="002060"/>
                </a:solidFill>
              </a:rPr>
              <a:t> by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laying down her own LIFE </a:t>
            </a:r>
            <a:r>
              <a:rPr lang="en-US" sz="2800" dirty="0" smtClean="0">
                <a:solidFill>
                  <a:srgbClr val="002060"/>
                </a:solidFill>
              </a:rPr>
              <a:t>– and also provides cleansing attributes and </a:t>
            </a:r>
            <a:r>
              <a:rPr lang="en-US" sz="2800" b="1" u="sng" dirty="0" smtClean="0">
                <a:solidFill>
                  <a:srgbClr val="0000FF"/>
                </a:solidFill>
              </a:rPr>
              <a:t>identification</a:t>
            </a:r>
            <a:r>
              <a:rPr lang="en-US" sz="2800" b="1" dirty="0" smtClean="0">
                <a:solidFill>
                  <a:srgbClr val="0000FF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</a:rPr>
              <a:t> specifically for her children!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And - a Worm!!!  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CC"/>
                  </a:glow>
                </a:effectLst>
                <a:latin typeface="Arial Black" panose="020B0A04020102020204" pitchFamily="34" charset="0"/>
              </a:rPr>
              <a:t>??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What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 Worm?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16321" y="1648469"/>
            <a:ext cx="1753385" cy="9427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50" y="616010"/>
            <a:ext cx="11906250" cy="613721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rgbClr val="009999"/>
                </a:solidFill>
                <a:latin typeface="Georgia" panose="02040502050405020303" pitchFamily="18" charset="0"/>
              </a:rPr>
              <a:t>Psalms </a:t>
            </a:r>
            <a:r>
              <a:rPr lang="en-US" sz="2800" dirty="0" smtClean="0">
                <a:solidFill>
                  <a:srgbClr val="009999"/>
                </a:solidFill>
                <a:latin typeface="Georgia" panose="02040502050405020303" pitchFamily="18" charset="0"/>
              </a:rPr>
              <a:t>22:6   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…</a:t>
            </a:r>
            <a:r>
              <a:rPr lang="en-US" sz="2800" dirty="0">
                <a:solidFill>
                  <a:srgbClr val="00999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“I am a worm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”…			 - H8438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rgbClr val="009999"/>
                </a:solidFill>
                <a:latin typeface="Georgia" panose="02040502050405020303" pitchFamily="18" charset="0"/>
              </a:rPr>
              <a:t>Numbers </a:t>
            </a:r>
            <a:r>
              <a:rPr lang="en-US" sz="2800" dirty="0">
                <a:solidFill>
                  <a:srgbClr val="009999"/>
                </a:solidFill>
                <a:latin typeface="Georgia" panose="02040502050405020303" pitchFamily="18" charset="0"/>
              </a:rPr>
              <a:t>19:6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  …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SCARLET,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</a:t>
            </a:r>
          </a:p>
          <a:p>
            <a:endParaRPr lang="en-US" sz="1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This </a:t>
            </a:r>
            <a:r>
              <a:rPr lang="en-US" sz="2800" dirty="0">
                <a:solidFill>
                  <a:srgbClr val="002060"/>
                </a:solidFill>
              </a:rPr>
              <a:t>gender </a:t>
            </a:r>
            <a:r>
              <a:rPr lang="en-US" sz="2800" dirty="0" smtClean="0">
                <a:solidFill>
                  <a:srgbClr val="002060"/>
                </a:solidFill>
              </a:rPr>
              <a:t>aspect of </a:t>
            </a:r>
            <a:r>
              <a:rPr lang="en-US" sz="2800" dirty="0" smtClean="0">
                <a:solidFill>
                  <a:srgbClr val="0000FF"/>
                </a:solidFill>
              </a:rPr>
              <a:t>Yahusha,</a:t>
            </a:r>
            <a:r>
              <a:rPr lang="en-US" sz="2800" dirty="0" smtClean="0">
                <a:solidFill>
                  <a:srgbClr val="002060"/>
                </a:solidFill>
              </a:rPr>
              <a:t> a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masculine</a:t>
            </a:r>
            <a:r>
              <a:rPr lang="en-US" sz="2800" dirty="0" smtClean="0">
                <a:solidFill>
                  <a:srgbClr val="002060"/>
                </a:solidFill>
              </a:rPr>
              <a:t> identity, by </a:t>
            </a:r>
            <a:r>
              <a:rPr lang="en-US" sz="2800" u="sng" dirty="0" smtClean="0">
                <a:solidFill>
                  <a:srgbClr val="002060"/>
                </a:solidFill>
              </a:rPr>
              <a:t>linkin</a:t>
            </a:r>
            <a:r>
              <a:rPr lang="en-US" sz="2800" dirty="0" smtClean="0">
                <a:solidFill>
                  <a:srgbClr val="002060"/>
                </a:solidFill>
              </a:rPr>
              <a:t>g</a:t>
            </a:r>
            <a:r>
              <a:rPr lang="en-US" sz="2800" u="sng" dirty="0" smtClean="0">
                <a:solidFill>
                  <a:srgbClr val="002060"/>
                </a:solidFill>
              </a:rPr>
              <a:t> Himself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to a </a:t>
            </a:r>
            <a:r>
              <a:rPr lang="en-US" sz="2800" i="1" dirty="0" smtClean="0">
                <a:solidFill>
                  <a:srgbClr val="FF0000"/>
                </a:solidFill>
              </a:rPr>
              <a:t>feminine</a:t>
            </a:r>
            <a:r>
              <a:rPr lang="en-US" sz="2800" dirty="0" smtClean="0">
                <a:solidFill>
                  <a:srgbClr val="002060"/>
                </a:solidFill>
              </a:rPr>
              <a:t> identity </a:t>
            </a:r>
            <a:r>
              <a:rPr lang="en-US" sz="2800" dirty="0" smtClean="0">
                <a:solidFill>
                  <a:srgbClr val="9933FF"/>
                </a:solidFill>
              </a:rPr>
              <a:t>(a </a:t>
            </a:r>
            <a:r>
              <a:rPr lang="en-US" sz="2800" b="1" i="1" u="sng" dirty="0" smtClean="0">
                <a:solidFill>
                  <a:srgbClr val="9933FF"/>
                </a:solidFill>
                <a:effectLst>
                  <a:glow rad="127000">
                    <a:srgbClr val="FFFF00"/>
                  </a:glow>
                </a:effectLst>
              </a:rPr>
              <a:t>mother</a:t>
            </a:r>
            <a:r>
              <a:rPr lang="en-US" sz="2800" dirty="0" smtClean="0">
                <a:solidFill>
                  <a:srgbClr val="9933FF"/>
                </a:solidFill>
              </a:rPr>
              <a:t> </a:t>
            </a:r>
            <a:r>
              <a:rPr lang="en-US" sz="2800" dirty="0" err="1" smtClean="0">
                <a:solidFill>
                  <a:srgbClr val="9933FF"/>
                </a:solidFill>
              </a:rPr>
              <a:t>towla</a:t>
            </a:r>
            <a:r>
              <a:rPr lang="en-US" sz="2800" dirty="0" smtClean="0">
                <a:solidFill>
                  <a:srgbClr val="9933FF"/>
                </a:solidFill>
              </a:rPr>
              <a:t> worm) </a:t>
            </a:r>
            <a:r>
              <a:rPr lang="en-US" sz="2800" dirty="0" smtClean="0">
                <a:solidFill>
                  <a:srgbClr val="002060"/>
                </a:solidFill>
              </a:rPr>
              <a:t>who provides LIFE to His children, enables us a window into the Ruach Ha Qodesh (Holy Spirit) being identified with, or – linked to - a </a:t>
            </a:r>
            <a:r>
              <a:rPr lang="en-US" sz="2800" dirty="0" smtClean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</a:rPr>
              <a:t>feminine</a:t>
            </a:r>
            <a:r>
              <a:rPr lang="en-US" sz="2800" dirty="0" smtClean="0">
                <a:solidFill>
                  <a:srgbClr val="002060"/>
                </a:solidFill>
              </a:rPr>
              <a:t> gender!</a:t>
            </a:r>
          </a:p>
          <a:p>
            <a:endParaRPr lang="en-US" sz="10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Ruach – H7307 </a:t>
            </a:r>
            <a:r>
              <a:rPr lang="en-US" sz="2800" dirty="0" smtClean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</a:rPr>
              <a:t>feminine</a:t>
            </a:r>
            <a:r>
              <a:rPr lang="en-US" sz="2800" dirty="0" smtClean="0">
                <a:solidFill>
                  <a:srgbClr val="002060"/>
                </a:solidFill>
              </a:rPr>
              <a:t> noun.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, by identifying Himself as a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masculine</a:t>
            </a:r>
            <a:r>
              <a:rPr lang="en-US" sz="2800" dirty="0" smtClean="0">
                <a:solidFill>
                  <a:srgbClr val="002060"/>
                </a:solidFill>
              </a:rPr>
              <a:t> noun, but metaphorically 	seen through the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LIFE PROVIDING FUNCTION </a:t>
            </a:r>
            <a:r>
              <a:rPr lang="en-US" sz="2800" dirty="0" smtClean="0">
                <a:solidFill>
                  <a:srgbClr val="002060"/>
                </a:solidFill>
              </a:rPr>
              <a:t>of the female worm,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smtClean="0">
                <a:solidFill>
                  <a:srgbClr val="002060"/>
                </a:solidFill>
              </a:rPr>
              <a:t>					 </a:t>
            </a:r>
            <a:r>
              <a:rPr lang="en-US" sz="2800" u="sng" dirty="0" smtClean="0">
                <a:solidFill>
                  <a:srgbClr val="002060"/>
                </a:solidFill>
              </a:rPr>
              <a:t>DOES NOT MAKE </a:t>
            </a:r>
            <a:r>
              <a:rPr lang="en-US" sz="2800" u="sng" dirty="0" smtClean="0">
                <a:solidFill>
                  <a:srgbClr val="0000FF"/>
                </a:solidFill>
              </a:rPr>
              <a:t>YAHUSHA</a:t>
            </a:r>
            <a:r>
              <a:rPr lang="en-US" sz="2800" u="sng" dirty="0" smtClean="0">
                <a:solidFill>
                  <a:srgbClr val="002060"/>
                </a:solidFill>
              </a:rPr>
              <a:t> FEMININE</a:t>
            </a:r>
            <a:r>
              <a:rPr lang="en-US" sz="2800" dirty="0" smtClean="0">
                <a:solidFill>
                  <a:srgbClr val="002060"/>
                </a:solidFill>
              </a:rPr>
              <a:t>!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8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800" u="sng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And in likewise manner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– by identifying the </a:t>
            </a:r>
            <a:r>
              <a:rPr lang="en-US" sz="2800" b="1" i="1" dirty="0" smtClean="0">
                <a:solidFill>
                  <a:srgbClr val="0000FF"/>
                </a:solidFill>
              </a:rPr>
              <a:t>Ruach Ha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Qodesh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(Holy Spirit) </a:t>
            </a:r>
            <a:r>
              <a:rPr lang="en-US" sz="2800" dirty="0" smtClean="0">
                <a:solidFill>
                  <a:srgbClr val="002060"/>
                </a:solidFill>
              </a:rPr>
              <a:t>through a feminine noun,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DOES NOT DETERMINE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 </a:t>
            </a:r>
            <a:b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</a:b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</a:rPr>
              <a:t>						  </a:t>
            </a:r>
            <a:r>
              <a:rPr lang="en-US" sz="2800" dirty="0" smtClean="0">
                <a:solidFill>
                  <a:srgbClr val="002060"/>
                </a:solidFill>
              </a:rPr>
              <a:t>the Ruach Ha </a:t>
            </a:r>
            <a:r>
              <a:rPr lang="en-US" sz="2800" dirty="0" err="1" smtClean="0">
                <a:solidFill>
                  <a:srgbClr val="002060"/>
                </a:solidFill>
              </a:rPr>
              <a:t>Qodesh</a:t>
            </a:r>
            <a:r>
              <a:rPr lang="en-US" sz="2800" dirty="0" smtClean="0">
                <a:solidFill>
                  <a:srgbClr val="002060"/>
                </a:solidFill>
              </a:rPr>
              <a:t> as feminine!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11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118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Yahusha</a:t>
            </a:r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-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THE WORM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– PROVIDER OF LIFE!   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05675" y="1546354"/>
            <a:ext cx="1753385" cy="9427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U-Turn Arrow 3"/>
          <p:cNvSpPr/>
          <p:nvPr/>
        </p:nvSpPr>
        <p:spPr>
          <a:xfrm rot="5400000">
            <a:off x="5772150" y="762000"/>
            <a:ext cx="690372" cy="833628"/>
          </a:xfrm>
          <a:prstGeom prst="uturnArrow">
            <a:avLst/>
          </a:prstGeom>
          <a:gradFill>
            <a:gsLst>
              <a:gs pos="82000">
                <a:srgbClr val="FFFF00">
                  <a:alpha val="45000"/>
                </a:srgbClr>
              </a:gs>
              <a:gs pos="36000">
                <a:schemeClr val="accent5">
                  <a:lumMod val="76000"/>
                </a:schemeClr>
              </a:gs>
              <a:gs pos="6000">
                <a:srgbClr val="0000FF"/>
              </a:gs>
            </a:gsLst>
            <a:lin ang="5400000" scaled="1"/>
          </a:gradFill>
          <a:ln w="28575">
            <a:solidFill>
              <a:srgbClr val="9933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30691" y="6542302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71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Rae\Desktop\crimson worm maggot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094" y="616009"/>
            <a:ext cx="1661625" cy="1048914"/>
          </a:xfrm>
          <a:prstGeom prst="roundRect">
            <a:avLst>
              <a:gd name="adj" fmla="val 16128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256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72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79017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9999"/>
                </a:solidFill>
                <a:latin typeface="Georgia" panose="02040502050405020303" pitchFamily="18" charset="0"/>
              </a:rPr>
              <a:t>Psalms </a:t>
            </a:r>
            <a:r>
              <a:rPr lang="en-US" sz="2800" dirty="0" smtClean="0">
                <a:solidFill>
                  <a:srgbClr val="009999"/>
                </a:solidFill>
                <a:latin typeface="Georgia" panose="02040502050405020303" pitchFamily="18" charset="0"/>
              </a:rPr>
              <a:t>22:6   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…</a:t>
            </a:r>
            <a:r>
              <a:rPr lang="en-US" sz="2800" dirty="0">
                <a:solidFill>
                  <a:srgbClr val="00999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“I am a worm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”…			 H8438	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2800" dirty="0" smtClean="0">
                <a:solidFill>
                  <a:srgbClr val="009999"/>
                </a:solidFill>
                <a:latin typeface="Georgia" panose="02040502050405020303" pitchFamily="18" charset="0"/>
              </a:rPr>
              <a:t>Numbers </a:t>
            </a:r>
            <a:r>
              <a:rPr lang="en-US" sz="2800" dirty="0">
                <a:solidFill>
                  <a:srgbClr val="009999"/>
                </a:solidFill>
                <a:latin typeface="Georgia" panose="02040502050405020303" pitchFamily="18" charset="0"/>
              </a:rPr>
              <a:t>19:6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  …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SCARLET,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		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H8438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&amp;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H8144</a:t>
            </a:r>
            <a:b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</a:br>
            <a:r>
              <a:rPr lang="en-US" sz="10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endParaRPr lang="en-US" sz="1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Yahusha is masculine.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10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b="1" dirty="0" smtClean="0">
                <a:solidFill>
                  <a:srgbClr val="0000FF"/>
                </a:solidFill>
              </a:rPr>
              <a:t>Ruach Ha </a:t>
            </a:r>
            <a:r>
              <a:rPr lang="en-US" sz="2800" b="1" dirty="0" err="1" smtClean="0">
                <a:solidFill>
                  <a:srgbClr val="0000FF"/>
                </a:solidFill>
              </a:rPr>
              <a:t>Qodesh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u="sng" dirty="0" smtClean="0">
                <a:solidFill>
                  <a:srgbClr val="002060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Arial Black" panose="020B0A04020102020204" pitchFamily="34" charset="0"/>
              </a:rPr>
              <a:t>IS ONE AND THE SAME</a:t>
            </a:r>
            <a:r>
              <a:rPr lang="en-US" sz="2800" dirty="0" smtClean="0">
                <a:solidFill>
                  <a:srgbClr val="002060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Arial Black" panose="020B0A04020102020204" pitchFamily="34" charset="0"/>
              </a:rPr>
              <a:t> AS </a:t>
            </a:r>
            <a:r>
              <a:rPr lang="en-US" sz="2800" dirty="0" smtClean="0">
                <a:solidFill>
                  <a:srgbClr val="0000FF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Arial Black" panose="020B0A04020102020204" pitchFamily="34" charset="0"/>
              </a:rPr>
              <a:t>YAHUSHA,</a:t>
            </a:r>
            <a:r>
              <a:rPr lang="en-US" sz="2800" dirty="0" smtClean="0">
                <a:solidFill>
                  <a:srgbClr val="002060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but in an invisible omnipotent, omnipresent format.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10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	  The </a:t>
            </a:r>
            <a:r>
              <a:rPr lang="en-US" sz="28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GENDER </a:t>
            </a:r>
            <a:r>
              <a:rPr lang="en-US" sz="2800" b="1" i="1" u="sng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FUNCTION</a:t>
            </a:r>
            <a:r>
              <a:rPr lang="en-US" sz="2800" b="1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IDENTIFICATION </a:t>
            </a:r>
            <a:r>
              <a:rPr lang="en-US" sz="2800" dirty="0" smtClean="0">
                <a:solidFill>
                  <a:srgbClr val="002060"/>
                </a:solidFill>
              </a:rPr>
              <a:t>exposes and 				 attaches the 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-  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88900">
                    <a:schemeClr val="accent5">
                      <a:lumMod val="60000"/>
                      <a:lumOff val="40000"/>
                    </a:schemeClr>
                  </a:glow>
                </a:effectLst>
                <a:latin typeface="Comic Sans MS" panose="030F0702030302020204" pitchFamily="66" charset="0"/>
              </a:rPr>
              <a:t>DUTY DESCRIPTION PURPOSE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	  		determined for the Ruach Ha </a:t>
            </a:r>
            <a:r>
              <a:rPr lang="en-US" sz="2800" dirty="0" err="1" smtClean="0">
                <a:solidFill>
                  <a:srgbClr val="002060"/>
                </a:solidFill>
              </a:rPr>
              <a:t>Qodesh</a:t>
            </a:r>
            <a:r>
              <a:rPr lang="en-US" sz="2800" dirty="0" smtClean="0">
                <a:solidFill>
                  <a:srgbClr val="002060"/>
                </a:solidFill>
              </a:rPr>
              <a:t>! </a:t>
            </a:r>
            <a:r>
              <a:rPr lang="en-US" dirty="0" smtClean="0">
                <a:solidFill>
                  <a:srgbClr val="002060"/>
                </a:solidFill>
              </a:rPr>
              <a:t>(Holy Spirit)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This feminine gender identification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DOES NOT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PROVIDE A PLATFORM FOR LINKING THE </a:t>
            </a:r>
            <a:r>
              <a:rPr lang="en-US" sz="2800" dirty="0" smtClean="0">
                <a:solidFill>
                  <a:srgbClr val="0000FF"/>
                </a:solidFill>
              </a:rPr>
              <a:t>RUACH HA QODESH </a:t>
            </a:r>
            <a:r>
              <a:rPr lang="en-US" sz="2800" dirty="0" smtClean="0">
                <a:solidFill>
                  <a:srgbClr val="002060"/>
                </a:solidFill>
              </a:rPr>
              <a:t>TO THE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b="1" u="sng" dirty="0" smtClean="0">
                <a:solidFill>
                  <a:srgbClr val="FF0000"/>
                </a:solidFill>
              </a:rPr>
              <a:t>PAGAN FEMALE </a:t>
            </a:r>
            <a:r>
              <a:rPr lang="en-US" sz="2800" b="1" u="sng" dirty="0">
                <a:solidFill>
                  <a:srgbClr val="FF0000"/>
                </a:solidFill>
              </a:rPr>
              <a:t>KABBALISTIC </a:t>
            </a:r>
            <a:r>
              <a:rPr lang="en-US" sz="2800" b="1" u="sng" dirty="0" smtClean="0">
                <a:solidFill>
                  <a:srgbClr val="FF0000"/>
                </a:solidFill>
              </a:rPr>
              <a:t>MYSTICAL SHEKINAH GODDESS</a:t>
            </a:r>
            <a:r>
              <a:rPr lang="en-US" sz="2800" b="1" dirty="0" smtClean="0">
                <a:solidFill>
                  <a:srgbClr val="FF0000"/>
                </a:solidFill>
              </a:rPr>
              <a:t>!  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Qodesh  Gender  Job  Descriptions  Exposed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69101" y="1809750"/>
            <a:ext cx="1753385" cy="9427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U-Turn Arrow 3"/>
          <p:cNvSpPr/>
          <p:nvPr/>
        </p:nvSpPr>
        <p:spPr>
          <a:xfrm rot="5400000">
            <a:off x="5943600" y="1127129"/>
            <a:ext cx="690372" cy="833628"/>
          </a:xfrm>
          <a:prstGeom prst="uturnArrow">
            <a:avLst/>
          </a:prstGeom>
          <a:gradFill>
            <a:gsLst>
              <a:gs pos="76000">
                <a:srgbClr val="FFFF00">
                  <a:alpha val="45000"/>
                </a:srgbClr>
              </a:gs>
              <a:gs pos="32000">
                <a:schemeClr val="accent5">
                  <a:lumMod val="76000"/>
                </a:schemeClr>
              </a:gs>
              <a:gs pos="6000">
                <a:srgbClr val="0000FF"/>
              </a:gs>
            </a:gsLst>
            <a:lin ang="5400000" scaled="1"/>
          </a:gradFill>
          <a:ln w="38100">
            <a:solidFill>
              <a:srgbClr val="FF33CC"/>
            </a:solidFill>
          </a:ln>
          <a:effectLst>
            <a:glow rad="50800">
              <a:srgbClr val="00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99573" y="4418091"/>
            <a:ext cx="5504507" cy="9054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73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3775" y="5104661"/>
            <a:ext cx="7753350" cy="861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</a:rPr>
              <a:t>Let’s get back to Numbers!  </a:t>
            </a:r>
            <a:r>
              <a:rPr lang="en-US" sz="4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en-US" sz="4400" dirty="0" smtClean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24787" y="2071806"/>
            <a:ext cx="1753385" cy="9427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9" b="21999"/>
          <a:stretch>
            <a:fillRect/>
          </a:stretch>
        </p:blipFill>
        <p:spPr>
          <a:xfrm>
            <a:off x="245524" y="206047"/>
            <a:ext cx="11704320" cy="436976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112" r="2916" b="6388"/>
          <a:stretch/>
        </p:blipFill>
        <p:spPr>
          <a:xfrm flipH="1">
            <a:off x="245524" y="4317423"/>
            <a:ext cx="2399409" cy="24359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/>
          <p:cNvSpPr/>
          <p:nvPr/>
        </p:nvSpPr>
        <p:spPr>
          <a:xfrm>
            <a:off x="3533775" y="5838985"/>
            <a:ext cx="710781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i="1" dirty="0" smtClean="0">
                <a:solidFill>
                  <a:srgbClr val="9900FF"/>
                </a:solidFill>
              </a:rPr>
              <a:t>And “</a:t>
            </a:r>
            <a:r>
              <a:rPr lang="en-CA" sz="3600" b="1" i="1" dirty="0" smtClean="0">
                <a:ln>
                  <a:solidFill>
                    <a:schemeClr val="bg1"/>
                  </a:solidFill>
                </a:ln>
                <a:solidFill>
                  <a:srgbClr val="9900FF"/>
                </a:solidFill>
                <a:effectLst>
                  <a:glow rad="127000">
                    <a:srgbClr val="00FFFF"/>
                  </a:glow>
                </a:effectLst>
              </a:rPr>
              <a:t>The Worm</a:t>
            </a:r>
            <a:r>
              <a:rPr lang="en-CA" sz="3600" i="1" dirty="0" smtClean="0">
                <a:solidFill>
                  <a:srgbClr val="9900FF"/>
                </a:solidFill>
              </a:rPr>
              <a:t>” as seen in Job!</a:t>
            </a:r>
            <a:endParaRPr lang="en-CA" sz="3600" i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00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74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79017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Num 19:6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‘And the priest shall take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effectLst>
                  <a:glow rad="88900">
                    <a:srgbClr val="FFFF00"/>
                  </a:glow>
                </a:effectLst>
              </a:rPr>
              <a:t>cedar wood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b="1" i="1" dirty="0">
                <a:solidFill>
                  <a:srgbClr val="9933FF"/>
                </a:solidFill>
              </a:rPr>
              <a:t>hyssop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800" b="1" i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SCARLET,</a:t>
            </a:r>
            <a:r>
              <a:rPr lang="en-US" sz="2800" i="1" dirty="0" smtClean="0">
                <a:solidFill>
                  <a:srgbClr val="C00000"/>
                </a:solidFill>
                <a:effectLst>
                  <a:glow rad="88900">
                    <a:srgbClr val="FFFF00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throw them into the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midst of the fire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burning the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heifer.”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12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800" b="1" i="1" dirty="0" smtClean="0">
                <a:solidFill>
                  <a:srgbClr val="9933FF"/>
                </a:solidFill>
              </a:rPr>
              <a:t>Hyssop</a:t>
            </a:r>
            <a:r>
              <a:rPr lang="en-US" sz="2800" dirty="0" smtClean="0">
                <a:solidFill>
                  <a:srgbClr val="002060"/>
                </a:solidFill>
              </a:rPr>
              <a:t> is used for its cleansing qualities (</a:t>
            </a:r>
            <a:r>
              <a:rPr lang="en-US" sz="28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Ps 51:7</a:t>
            </a:r>
            <a:r>
              <a:rPr lang="en-US" sz="2800" dirty="0" smtClean="0">
                <a:solidFill>
                  <a:srgbClr val="002060"/>
                </a:solidFill>
              </a:rPr>
              <a:t>.) Hyssop placed into the Red 	Heifer fire, symbolizes the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healing</a:t>
            </a:r>
            <a:r>
              <a:rPr lang="en-US" sz="2800" dirty="0" smtClean="0">
                <a:solidFill>
                  <a:srgbClr val="002060"/>
                </a:solidFill>
              </a:rPr>
              <a:t> for the nations.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FF0066"/>
                </a:solidFill>
              </a:rPr>
              <a:t>Note: </a:t>
            </a:r>
            <a:r>
              <a:rPr lang="en-US" sz="2800" i="1" dirty="0" smtClean="0">
                <a:solidFill>
                  <a:srgbClr val="008080"/>
                </a:solidFill>
                <a:latin typeface="Georgia" panose="02040502050405020303" pitchFamily="18" charset="0"/>
              </a:rPr>
              <a:t>John 19:29, </a:t>
            </a:r>
            <a:r>
              <a:rPr lang="en-US" sz="2800" b="1" i="1" dirty="0" smtClean="0">
                <a:solidFill>
                  <a:srgbClr val="9933FF"/>
                </a:solidFill>
              </a:rPr>
              <a:t>hyssop </a:t>
            </a:r>
            <a:r>
              <a:rPr lang="en-US" sz="2800" dirty="0" smtClean="0">
                <a:solidFill>
                  <a:srgbClr val="002060"/>
                </a:solidFill>
              </a:rPr>
              <a:t>carried the vinegar given to </a:t>
            </a:r>
            <a:r>
              <a:rPr lang="en-US" sz="2800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as a means to quell (suppress) the pain of crucifixion.  </a:t>
            </a:r>
            <a:r>
              <a:rPr lang="en-US" sz="2800" dirty="0">
                <a:solidFill>
                  <a:srgbClr val="002060"/>
                </a:solidFill>
              </a:rPr>
              <a:t>This was His personal “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FIRE</a:t>
            </a:r>
            <a:r>
              <a:rPr lang="en-US" sz="2800" dirty="0" smtClean="0">
                <a:solidFill>
                  <a:srgbClr val="002060"/>
                </a:solidFill>
              </a:rPr>
              <a:t>”!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12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Cedar,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hyssop</a:t>
            </a:r>
            <a:r>
              <a:rPr lang="en-US" sz="2800" dirty="0" smtClean="0">
                <a:solidFill>
                  <a:srgbClr val="002060"/>
                </a:solidFill>
              </a:rPr>
              <a:t> and </a:t>
            </a:r>
            <a:r>
              <a:rPr lang="en-US" sz="2800" b="1" i="1" u="sng" dirty="0" smtClean="0">
                <a:solidFill>
                  <a:srgbClr val="C00000"/>
                </a:solidFill>
              </a:rPr>
              <a:t>scarlet</a:t>
            </a:r>
            <a:r>
              <a:rPr lang="en-US" sz="2800" dirty="0" smtClean="0">
                <a:solidFill>
                  <a:srgbClr val="002060"/>
                </a:solidFill>
              </a:rPr>
              <a:t> were </a:t>
            </a:r>
            <a:r>
              <a:rPr lang="en-US" sz="2800" dirty="0">
                <a:solidFill>
                  <a:srgbClr val="002060"/>
                </a:solidFill>
              </a:rPr>
              <a:t>select </a:t>
            </a:r>
            <a:r>
              <a:rPr lang="en-US" sz="2800" dirty="0" smtClean="0">
                <a:solidFill>
                  <a:srgbClr val="002060"/>
                </a:solidFill>
              </a:rPr>
              <a:t>items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specifically </a:t>
            </a:r>
            <a:r>
              <a:rPr lang="en-US" sz="2800" dirty="0">
                <a:solidFill>
                  <a:srgbClr val="FF0000"/>
                </a:solidFill>
              </a:rPr>
              <a:t>timed</a:t>
            </a:r>
            <a:r>
              <a:rPr lang="en-US" sz="2800" dirty="0">
                <a:solidFill>
                  <a:srgbClr val="002060"/>
                </a:solidFill>
              </a:rPr>
              <a:t> for the </a:t>
            </a:r>
            <a:r>
              <a:rPr lang="en-US" sz="2800" u="sng" dirty="0" smtClean="0">
                <a:solidFill>
                  <a:srgbClr val="002060"/>
                </a:solidFill>
              </a:rPr>
              <a:t>midst </a:t>
            </a:r>
            <a:r>
              <a:rPr lang="en-US" sz="2800" u="sng" dirty="0">
                <a:solidFill>
                  <a:srgbClr val="002060"/>
                </a:solidFill>
              </a:rPr>
              <a:t>of the </a:t>
            </a:r>
            <a:r>
              <a:rPr lang="en-US" sz="2800" u="sng" dirty="0" smtClean="0">
                <a:solidFill>
                  <a:srgbClr val="002060"/>
                </a:solidFill>
              </a:rPr>
              <a:t>red heifer fire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800" b="1" i="1" u="sng" dirty="0" smtClean="0">
                <a:solidFill>
                  <a:srgbClr val="FF0066"/>
                </a:solidFill>
              </a:rPr>
              <a:t>Timed</a:t>
            </a:r>
            <a:r>
              <a:rPr lang="en-US" sz="2800" dirty="0" smtClean="0">
                <a:solidFill>
                  <a:srgbClr val="002060"/>
                </a:solidFill>
              </a:rPr>
              <a:t> for - </a:t>
            </a:r>
            <a:r>
              <a:rPr lang="en-US" sz="2800" b="1" u="sng" dirty="0" smtClean="0">
                <a:solidFill>
                  <a:schemeClr val="bg1"/>
                </a:solidFill>
              </a:rPr>
              <a:t>When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and </a:t>
            </a:r>
            <a:r>
              <a:rPr lang="en-US" sz="2800" b="1" u="sng" dirty="0">
                <a:solidFill>
                  <a:schemeClr val="bg1"/>
                </a:solidFill>
              </a:rPr>
              <a:t>Where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dirty="0">
                <a:solidFill>
                  <a:srgbClr val="002060"/>
                </a:solidFill>
              </a:rPr>
              <a:t>heat </a:t>
            </a:r>
            <a:r>
              <a:rPr lang="en-US" sz="2800" dirty="0" smtClean="0">
                <a:solidFill>
                  <a:srgbClr val="002060"/>
                </a:solidFill>
              </a:rPr>
              <a:t>had </a:t>
            </a:r>
            <a:r>
              <a:rPr lang="en-US" sz="2800" dirty="0">
                <a:solidFill>
                  <a:srgbClr val="002060"/>
                </a:solidFill>
              </a:rPr>
              <a:t>the most </a:t>
            </a:r>
            <a:r>
              <a:rPr lang="en-US" sz="2800" dirty="0" smtClean="0">
                <a:solidFill>
                  <a:srgbClr val="002060"/>
                </a:solidFill>
              </a:rPr>
              <a:t>intensity!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6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The Worm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and -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Hyssop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24787" y="1778702"/>
            <a:ext cx="1753385" cy="9427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322423" y="1378821"/>
            <a:ext cx="3823069" cy="5842"/>
          </a:xfrm>
          <a:prstGeom prst="line">
            <a:avLst/>
          </a:prstGeom>
          <a:ln w="28575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Rae\Desktop\3.6-3.8 Red Heifer - all info\3.6-3.9 Red Heifer Art\hyssop branch 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" b="100000" l="34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520">
            <a:off x="9674425" y="4504727"/>
            <a:ext cx="2707595" cy="20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75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560231"/>
            <a:ext cx="11494613" cy="617993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</a:rPr>
              <a:t>Can the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midst of the week </a:t>
            </a:r>
            <a:r>
              <a:rPr lang="en-US" sz="2800" dirty="0" smtClean="0">
                <a:solidFill>
                  <a:srgbClr val="002060"/>
                </a:solidFill>
              </a:rPr>
              <a:t>sacrifice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(Dan 9:27), </a:t>
            </a:r>
            <a:r>
              <a:rPr lang="en-US" sz="2800" b="1" i="1" dirty="0" smtClean="0">
                <a:solidFill>
                  <a:srgbClr val="9933FF"/>
                </a:solidFill>
              </a:rPr>
              <a:t>of Yahusha, </a:t>
            </a:r>
            <a:r>
              <a:rPr lang="en-US" sz="2800" dirty="0" smtClean="0">
                <a:solidFill>
                  <a:srgbClr val="002060"/>
                </a:solidFill>
              </a:rPr>
              <a:t>be considered the point of His earthly life that </a:t>
            </a:r>
            <a:r>
              <a:rPr lang="en-US" sz="2800" u="sng" dirty="0" smtClean="0">
                <a:solidFill>
                  <a:srgbClr val="002060"/>
                </a:solidFill>
              </a:rPr>
              <a:t>had the most intensit</a:t>
            </a:r>
            <a:r>
              <a:rPr lang="en-US" sz="2800" dirty="0" smtClean="0">
                <a:solidFill>
                  <a:srgbClr val="002060"/>
                </a:solidFill>
              </a:rPr>
              <a:t>y?</a:t>
            </a:r>
            <a:r>
              <a:rPr lang="en-US" sz="2800" u="sng" dirty="0" smtClean="0">
                <a:solidFill>
                  <a:srgbClr val="002060"/>
                </a:solidFill>
              </a:rPr>
              <a:t/>
            </a:r>
            <a:br>
              <a:rPr lang="en-US" sz="2800" u="sng" dirty="0" smtClean="0">
                <a:solidFill>
                  <a:srgbClr val="002060"/>
                </a:solidFill>
              </a:rPr>
            </a:br>
            <a:endParaRPr lang="en-US" sz="1200" u="sng" dirty="0" smtClean="0">
              <a:solidFill>
                <a:srgbClr val="002060"/>
              </a:solidFill>
            </a:endParaRPr>
          </a:p>
          <a:p>
            <a:r>
              <a:rPr lang="en-US" sz="2800" b="1" i="1" dirty="0" smtClean="0">
                <a:ln>
                  <a:solidFill>
                    <a:srgbClr val="660033"/>
                  </a:solidFill>
                </a:ln>
                <a:solidFill>
                  <a:srgbClr val="FF33CC"/>
                </a:solidFill>
              </a:rPr>
              <a:t>The cedar wood; </a:t>
            </a:r>
            <a:r>
              <a:rPr lang="en-US" sz="2800" dirty="0" smtClean="0">
                <a:solidFill>
                  <a:srgbClr val="002060"/>
                </a:solidFill>
              </a:rPr>
              <a:t>what is it about this wood that makes it qualify for the highly significant - </a:t>
            </a:r>
            <a:r>
              <a:rPr lang="en-US" sz="2800" u="sng" dirty="0" smtClean="0">
                <a:solidFill>
                  <a:srgbClr val="FF0066"/>
                </a:solidFill>
              </a:rPr>
              <a:t>timed for full intensit</a:t>
            </a:r>
            <a:r>
              <a:rPr lang="en-US" sz="2800" dirty="0" smtClean="0">
                <a:solidFill>
                  <a:srgbClr val="FF0066"/>
                </a:solidFill>
              </a:rPr>
              <a:t>y, </a:t>
            </a:r>
            <a:r>
              <a:rPr lang="en-US" sz="2800" dirty="0" smtClean="0">
                <a:solidFill>
                  <a:srgbClr val="002060"/>
                </a:solidFill>
              </a:rPr>
              <a:t>offering to cleanse sin? 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Wood is claimed to symbolize humanity. What is it that the ashes of the wood were destined for?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The ash mixture remains, </a:t>
            </a:r>
            <a:r>
              <a:rPr lang="en-US" sz="2800" b="1" dirty="0" smtClean="0">
                <a:ln>
                  <a:solidFill>
                    <a:srgbClr val="9933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of the wood and the red heifer, </a:t>
            </a:r>
            <a:r>
              <a:rPr lang="en-US" sz="2800" dirty="0" smtClean="0">
                <a:solidFill>
                  <a:srgbClr val="002060"/>
                </a:solidFill>
              </a:rPr>
              <a:t>were specifically commissioned to </a:t>
            </a:r>
            <a:r>
              <a:rPr lang="en-US" sz="2800" b="1" u="sng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cleanse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u="sng" dirty="0" smtClean="0">
                <a:solidFill>
                  <a:srgbClr val="002060"/>
                </a:solidFill>
              </a:rPr>
              <a:t>humanit</a:t>
            </a:r>
            <a:r>
              <a:rPr lang="en-US" sz="2800" dirty="0" smtClean="0">
                <a:solidFill>
                  <a:srgbClr val="002060"/>
                </a:solidFill>
              </a:rPr>
              <a:t>y</a:t>
            </a:r>
            <a:r>
              <a:rPr lang="en-US" sz="2800" u="sng" dirty="0" smtClean="0">
                <a:solidFill>
                  <a:srgbClr val="002060"/>
                </a:solidFill>
              </a:rPr>
              <a:t> from contamination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Num 19:9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 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en-US" sz="2800" dirty="0">
                <a:solidFill>
                  <a:srgbClr val="00B050"/>
                </a:solidFill>
                <a:latin typeface="Georgia" panose="02040502050405020303" pitchFamily="18" charset="0"/>
              </a:rPr>
              <a:t>clean man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shall gather up the </a:t>
            </a:r>
            <a:r>
              <a:rPr lang="en-US" sz="2800" u="sng" dirty="0" smtClean="0">
                <a:solidFill>
                  <a:srgbClr val="00B050"/>
                </a:solidFill>
                <a:latin typeface="Georgia" panose="02040502050405020303" pitchFamily="18" charset="0"/>
              </a:rPr>
              <a:t>ASHES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of the </a:t>
            </a:r>
            <a:r>
              <a:rPr lang="en-US" sz="2800" dirty="0">
                <a:solidFill>
                  <a:srgbClr val="FF0000"/>
                </a:solidFill>
                <a:latin typeface="Georgia" panose="02040502050405020303" pitchFamily="18" charset="0"/>
              </a:rPr>
              <a:t>heifer, </a:t>
            </a:r>
            <a: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shall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place them </a:t>
            </a:r>
            <a:r>
              <a:rPr lang="en-US" sz="2800" dirty="0">
                <a:solidFill>
                  <a:srgbClr val="00B050"/>
                </a:solidFill>
                <a:latin typeface="Georgia" panose="02040502050405020303" pitchFamily="18" charset="0"/>
              </a:rPr>
              <a:t>outside the camp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a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clean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place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they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shall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kept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the congregation of the children of </a:t>
            </a:r>
            <a:r>
              <a:rPr lang="en-US" sz="2800" dirty="0" err="1">
                <a:solidFill>
                  <a:srgbClr val="0000FF"/>
                </a:solidFill>
                <a:latin typeface="Georgia" panose="02040502050405020303" pitchFamily="18" charset="0"/>
              </a:rPr>
              <a:t>Yisra’ĕl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the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water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uncleanness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2800" b="1" i="1" dirty="0">
                <a:solidFill>
                  <a:srgbClr val="9933FF"/>
                </a:solidFill>
                <a:latin typeface="Georgia" panose="02040502050405020303" pitchFamily="18" charset="0"/>
              </a:rPr>
              <a:t>it is for </a:t>
            </a:r>
            <a:r>
              <a:rPr lang="en-US" sz="2800" b="1" i="1" dirty="0">
                <a:solidFill>
                  <a:srgbClr val="9933FF"/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cleansing from sin</a:t>
            </a:r>
            <a:r>
              <a:rPr lang="en-US" sz="2800" b="1" i="1" dirty="0" smtClean="0">
                <a:solidFill>
                  <a:srgbClr val="9933FF"/>
                </a:solidFill>
                <a:latin typeface="Georgia" panose="02040502050405020303" pitchFamily="18" charset="0"/>
              </a:rPr>
              <a:t>. </a:t>
            </a:r>
            <a:endParaRPr lang="en-US" sz="2800" b="1" i="1" dirty="0">
              <a:solidFill>
                <a:srgbClr val="9933FF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56024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Heat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of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rgbClr val="00FFFF"/>
                  </a:glow>
                </a:effectLst>
                <a:latin typeface="Arial Black" panose="020B0A04020102020204" pitchFamily="34" charset="0"/>
              </a:rPr>
              <a:t>Intensity</a:t>
            </a:r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41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76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1065228"/>
            <a:ext cx="11494613" cy="533557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Num 19:9</a:t>
            </a:r>
            <a:r>
              <a:rPr lang="en-US" sz="2800" dirty="0" smtClean="0">
                <a:solidFill>
                  <a:srgbClr val="FF33CC"/>
                </a:solidFill>
                <a:latin typeface="Georgia" panose="02040502050405020303" pitchFamily="18" charset="0"/>
              </a:rPr>
              <a:t>a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 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en-US" sz="2800" dirty="0">
                <a:solidFill>
                  <a:srgbClr val="00B050"/>
                </a:solidFill>
                <a:latin typeface="Georgia" panose="02040502050405020303" pitchFamily="18" charset="0"/>
              </a:rPr>
              <a:t>clean man </a:t>
            </a:r>
            <a:r>
              <a:rPr lang="en-US" sz="28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shall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g</a:t>
            </a:r>
            <a:r>
              <a:rPr lang="en-US" sz="28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ather u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 the </a:t>
            </a:r>
            <a:r>
              <a:rPr lang="en-US" sz="2800" u="sng" dirty="0" smtClean="0">
                <a:solidFill>
                  <a:srgbClr val="00B050"/>
                </a:solidFill>
                <a:latin typeface="Georgia" panose="02040502050405020303" pitchFamily="18" charset="0"/>
              </a:rPr>
              <a:t>ASHES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of the </a:t>
            </a:r>
            <a: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heifer …</a:t>
            </a:r>
            <a:b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en-US" sz="28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TITUS Cyberbit Basic" panose="02020603050405020304" pitchFamily="18" charset="0"/>
              </a:rPr>
              <a:t>	Mat </a:t>
            </a:r>
            <a:r>
              <a:rPr lang="en-US" sz="28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27:57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when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TITUS Cyberbit Basic" panose="02020603050405020304" pitchFamily="18" charset="0"/>
              </a:rPr>
              <a:t>evening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 came, there came a rich man from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		</a:t>
            </a:r>
            <a:r>
              <a:rPr lang="en-US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Ramathayim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named </a:t>
            </a:r>
            <a:r>
              <a:rPr lang="en-US" sz="2800" b="1" dirty="0" err="1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TITUS Cyberbit Basic" panose="02020603050405020304" pitchFamily="18" charset="0"/>
              </a:rPr>
              <a:t>Yosĕph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who himself had also become a taught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one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of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יהושע</a:t>
            </a:r>
            <a:r>
              <a:rPr lang="en-US" sz="2800" dirty="0">
                <a:solidFill>
                  <a:srgbClr val="0000FF"/>
                </a:solidFill>
                <a:latin typeface="TITUS Cyberbit Basic" panose="02020603050405020304" pitchFamily="18" charset="0"/>
              </a:rPr>
              <a:t>. </a:t>
            </a:r>
          </a:p>
          <a:p>
            <a:r>
              <a:rPr lang="en-US" sz="2800" dirty="0" smtClean="0">
                <a:solidFill>
                  <a:srgbClr val="008080"/>
                </a:solidFill>
                <a:latin typeface="TITUS Cyberbit Basic" panose="02020603050405020304" pitchFamily="18" charset="0"/>
              </a:rPr>
              <a:t>	Mat </a:t>
            </a:r>
            <a:r>
              <a:rPr lang="en-US" sz="28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27:58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63500">
                    <a:srgbClr val="00FF99"/>
                  </a:glow>
                </a:effectLst>
                <a:latin typeface="TITUS Cyberbit Basic" panose="02020603050405020304" pitchFamily="18" charset="0"/>
              </a:rPr>
              <a:t>He went to Pilate and asked for the body of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יהושע</a:t>
            </a:r>
            <a:r>
              <a:rPr lang="en-US" sz="2800" dirty="0">
                <a:solidFill>
                  <a:srgbClr val="0000FF"/>
                </a:solidFill>
                <a:latin typeface="TITUS Cyberbit Basic" panose="02020603050405020304" pitchFamily="18" charset="0"/>
              </a:rPr>
              <a:t>. </a:t>
            </a:r>
            <a:r>
              <a:rPr lang="en-US" sz="2800" dirty="0" smtClean="0">
                <a:solidFill>
                  <a:srgbClr val="0000FF"/>
                </a:solidFill>
                <a:latin typeface="TITUS Cyberbit Basic" panose="02020603050405020304" pitchFamily="18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TITUS Cyberbit Basic" panose="02020603050405020304" pitchFamily="18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TUS Cyberbit Basic" panose="02020603050405020304" pitchFamily="18" charset="0"/>
              </a:rPr>
              <a:t>		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Then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Pilate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commanded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the body to be given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.</a:t>
            </a: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TITUS Cyberbit Basic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Yoseph</a:t>
            </a: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 of </a:t>
            </a:r>
            <a:r>
              <a:rPr lang="en-US" sz="2800" dirty="0" err="1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Ramathayim</a:t>
            </a: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, the “</a:t>
            </a:r>
            <a:r>
              <a:rPr lang="en-US" sz="2800" dirty="0" smtClean="0">
                <a:solidFill>
                  <a:srgbClr val="00B050"/>
                </a:solidFill>
                <a:latin typeface="TITUS Cyberbit Basic" panose="02020603050405020304" pitchFamily="18" charset="0"/>
              </a:rPr>
              <a:t>clean man</a:t>
            </a: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” (for he personally accepted </a:t>
            </a:r>
            <a:r>
              <a:rPr lang="en-US" sz="2800" dirty="0" smtClean="0">
                <a:solidFill>
                  <a:srgbClr val="0000FF"/>
                </a:solidFill>
                <a:latin typeface="TITUS Cyberbit Basic" panose="02020603050405020304" pitchFamily="18" charset="0"/>
              </a:rPr>
              <a:t>Yahusha</a:t>
            </a: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  the Mashiach)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“g</a:t>
            </a:r>
            <a:r>
              <a:rPr lang="en-US" sz="2800" u="sng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athered u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p” -</a:t>
            </a: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  took possession of, the “</a:t>
            </a:r>
            <a:r>
              <a:rPr lang="en-US" sz="2800" dirty="0" smtClean="0">
                <a:solidFill>
                  <a:srgbClr val="00B050"/>
                </a:solidFill>
                <a:latin typeface="TITUS Cyberbit Basic" panose="02020603050405020304" pitchFamily="18" charset="0"/>
              </a:rPr>
              <a:t>ASHES</a:t>
            </a: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” </a:t>
            </a:r>
            <a:b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(the physical body).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352" y="202024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ype Fulfillment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!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2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5702233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77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560231"/>
            <a:ext cx="11494613" cy="617993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80"/>
                </a:solidFill>
                <a:latin typeface="Georgia" panose="02040502050405020303" pitchFamily="18" charset="0"/>
              </a:rPr>
              <a:t>Num</a:t>
            </a:r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 19:9</a:t>
            </a:r>
            <a:r>
              <a:rPr lang="en-US" dirty="0" smtClean="0">
                <a:solidFill>
                  <a:srgbClr val="FF33CC"/>
                </a:solidFill>
                <a:latin typeface="Georgia" panose="02040502050405020303" pitchFamily="18" charset="0"/>
              </a:rPr>
              <a:t>(b) </a:t>
            </a:r>
            <a:r>
              <a:rPr lang="en-U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-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shall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place them </a:t>
            </a:r>
            <a:r>
              <a:rPr lang="en-US" sz="2800" dirty="0">
                <a:solidFill>
                  <a:srgbClr val="00B050"/>
                </a:solidFill>
                <a:latin typeface="Georgia" panose="02040502050405020303" pitchFamily="18" charset="0"/>
              </a:rPr>
              <a:t>outside the camp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in a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clean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place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endParaRPr lang="en-US" sz="1000" dirty="0" smtClean="0">
              <a:solidFill>
                <a:schemeClr val="bg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srgbClr val="008080"/>
                </a:solidFill>
                <a:latin typeface="TITUS Cyberbit Basic" panose="02020603050405020304" pitchFamily="18" charset="0"/>
              </a:rPr>
              <a:t>Luk 23:50 -54</a:t>
            </a:r>
            <a:r>
              <a:rPr lang="en-US" sz="2800" dirty="0" smtClean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see, a man named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Yosĕph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a council member, a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	</a:t>
            </a:r>
            <a:r>
              <a:rPr lang="en-US" sz="2800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g</a:t>
            </a:r>
            <a:r>
              <a:rPr lang="en-US" sz="2800" u="sng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ood and </a:t>
            </a:r>
            <a:r>
              <a:rPr lang="en-US" sz="2800" u="sng" dirty="0">
                <a:solidFill>
                  <a:srgbClr val="9900FF"/>
                </a:solidFill>
                <a:latin typeface="TITUS Cyberbit Basic" panose="02020603050405020304" pitchFamily="18" charset="0"/>
              </a:rPr>
              <a:t>ri</a:t>
            </a:r>
            <a:r>
              <a:rPr lang="en-US" sz="2800" dirty="0">
                <a:solidFill>
                  <a:srgbClr val="9900FF"/>
                </a:solidFill>
                <a:latin typeface="TITUS Cyberbit Basic" panose="02020603050405020304" pitchFamily="18" charset="0"/>
              </a:rPr>
              <a:t>g</a:t>
            </a:r>
            <a:r>
              <a:rPr lang="en-US" sz="2800" u="sng" dirty="0">
                <a:solidFill>
                  <a:srgbClr val="9900FF"/>
                </a:solidFill>
                <a:latin typeface="TITUS Cyberbit Basic" panose="02020603050405020304" pitchFamily="18" charset="0"/>
              </a:rPr>
              <a:t>hteous </a:t>
            </a:r>
            <a:r>
              <a:rPr lang="en-US" sz="2800" u="sng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man</a:t>
            </a:r>
            <a:r>
              <a:rPr lang="en-US" sz="2800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, - </a:t>
            </a:r>
            <a:r>
              <a:rPr lang="en-US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(v:51)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he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was not agreeing with their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	counsel and deed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from </a:t>
            </a:r>
            <a:r>
              <a:rPr lang="en-US" sz="28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Ramathayim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a city of the Yehuḏim, who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himself was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also waiting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for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the reign of Elohim, </a:t>
            </a:r>
            <a:r>
              <a:rPr lang="en-US" sz="16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(v:52)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he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going 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Pilate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asked for the body of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</a:t>
            </a:r>
            <a:r>
              <a:rPr lang="he-IL" sz="2800" dirty="0">
                <a:solidFill>
                  <a:srgbClr val="0000FF"/>
                </a:solidFill>
                <a:latin typeface="Arial" panose="020B0604020202020204" pitchFamily="34" charset="0"/>
              </a:rPr>
              <a:t>יהושע</a:t>
            </a:r>
            <a:r>
              <a:rPr lang="en-US" sz="2800" dirty="0">
                <a:solidFill>
                  <a:srgbClr val="0000FF"/>
                </a:solidFill>
                <a:latin typeface="TITUS Cyberbit Basic" panose="02020603050405020304" pitchFamily="18" charset="0"/>
              </a:rPr>
              <a:t>. </a:t>
            </a:r>
            <a:r>
              <a:rPr lang="en-US" sz="16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(v:53)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taking it down, he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	wrapped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it in linen, </a:t>
            </a:r>
            <a:r>
              <a:rPr lang="en-US" sz="2800" u="sng" dirty="0">
                <a:solidFill>
                  <a:srgbClr val="9900FF"/>
                </a:solidFill>
                <a:latin typeface="TITUS Cyberbit Basic" panose="02020603050405020304" pitchFamily="18" charset="0"/>
              </a:rPr>
              <a:t>and </a:t>
            </a:r>
            <a:r>
              <a:rPr lang="en-US" sz="2800" u="sng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laid </a:t>
            </a:r>
            <a:r>
              <a:rPr lang="en-US" sz="2800" u="sng" dirty="0">
                <a:solidFill>
                  <a:srgbClr val="9900FF"/>
                </a:solidFill>
                <a:latin typeface="TITUS Cyberbit Basic" panose="02020603050405020304" pitchFamily="18" charset="0"/>
              </a:rPr>
              <a:t>it in a </a:t>
            </a:r>
            <a:r>
              <a:rPr lang="en-US" sz="2800" u="sng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tomb </a:t>
            </a:r>
            <a:r>
              <a:rPr lang="en-US" sz="2800" u="sng" dirty="0">
                <a:solidFill>
                  <a:srgbClr val="9900FF"/>
                </a:solidFill>
                <a:latin typeface="TITUS Cyberbit Basic" panose="02020603050405020304" pitchFamily="18" charset="0"/>
              </a:rPr>
              <a:t>hewn out of the rock</a:t>
            </a:r>
            <a:r>
              <a:rPr lang="en-US" sz="2800" dirty="0">
                <a:solidFill>
                  <a:srgbClr val="9900FF"/>
                </a:solidFill>
                <a:latin typeface="TITUS Cyberbit Basic" panose="02020603050405020304" pitchFamily="18" charset="0"/>
              </a:rPr>
              <a:t>,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	</a:t>
            </a:r>
            <a:r>
              <a:rPr lang="en-US" sz="2800" u="sng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where no one was </a:t>
            </a:r>
            <a:r>
              <a:rPr lang="en-US" sz="2800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y</a:t>
            </a:r>
            <a:r>
              <a:rPr lang="en-US" sz="2800" u="sng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et laid</a:t>
            </a:r>
            <a:r>
              <a:rPr lang="en-US" sz="2800" dirty="0" smtClean="0">
                <a:solidFill>
                  <a:srgbClr val="9900FF"/>
                </a:solidFill>
                <a:latin typeface="TITUS Cyberbit Basic" panose="02020603050405020304" pitchFamily="18" charset="0"/>
              </a:rPr>
              <a:t>. </a:t>
            </a:r>
            <a:r>
              <a:rPr lang="en-US" sz="1600" dirty="0" smtClean="0">
                <a:solidFill>
                  <a:schemeClr val="bg1"/>
                </a:solidFill>
                <a:latin typeface="TITUS Cyberbit Basic" panose="02020603050405020304" pitchFamily="18" charset="0"/>
              </a:rPr>
              <a:t>(v:54) 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rgbClr val="00FF00"/>
                  </a:glow>
                </a:effectLst>
                <a:latin typeface="TITUS Cyberbit Basic" panose="02020603050405020304" pitchFamily="18" charset="0"/>
              </a:rPr>
              <a:t>And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rgbClr val="00FF00"/>
                  </a:glow>
                </a:effectLst>
                <a:latin typeface="TITUS Cyberbit Basic" panose="02020603050405020304" pitchFamily="18" charset="0"/>
              </a:rPr>
              <a:t>it was Preparation day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,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and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			the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Sabbath was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approaching.</a:t>
            </a:r>
          </a:p>
          <a:p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TITUS Cyberbit Basic" panose="02020603050405020304" pitchFamily="18" charset="0"/>
            </a:endParaRPr>
          </a:p>
          <a:p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  <a:latin typeface="TITUS Cyberbit Basic" panose="02020603050405020304" pitchFamily="18" charset="0"/>
            </a:endParaRPr>
          </a:p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 </a:t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TUS Cyberbit Basic" panose="02020603050405020304" pitchFamily="18" charset="0"/>
              </a:rPr>
              <a:t>		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  <a:latin typeface="TITUS Cyberbit Basic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9" y="56024"/>
            <a:ext cx="7966796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latin typeface="Arial Black" panose="020B0A04020102020204" pitchFamily="34" charset="0"/>
              </a:rPr>
              <a:t>Red Heifer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Type Fulfillment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!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8086" y="3293684"/>
            <a:ext cx="1666958" cy="612648"/>
          </a:xfrm>
          <a:prstGeom prst="wedgeRoundRectCallout">
            <a:avLst>
              <a:gd name="adj1" fmla="val 69648"/>
              <a:gd name="adj2" fmla="val 65577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Clean!</a:t>
            </a:r>
            <a:endParaRPr lang="en-CA" sz="36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240218" y="6174243"/>
            <a:ext cx="5877700" cy="612648"/>
          </a:xfrm>
          <a:prstGeom prst="wedgeRoundRectCallout">
            <a:avLst>
              <a:gd name="adj1" fmla="val -35357"/>
              <a:gd name="adj2" fmla="val -13765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Clean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(Ashes in a CLEAN PLACE)</a:t>
            </a:r>
            <a:r>
              <a:rPr lang="en-CA" sz="20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 </a:t>
            </a:r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!</a:t>
            </a:r>
            <a:endParaRPr lang="en-CA" sz="36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449573" y="101888"/>
            <a:ext cx="3220809" cy="612648"/>
          </a:xfrm>
          <a:prstGeom prst="wedgeRoundRectCallout">
            <a:avLst>
              <a:gd name="adj1" fmla="val -64987"/>
              <a:gd name="adj2" fmla="val 5788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Golgotha!</a:t>
            </a:r>
            <a:endParaRPr lang="en-CA" sz="36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88086" y="2169744"/>
            <a:ext cx="1666958" cy="612648"/>
          </a:xfrm>
          <a:prstGeom prst="wedgeRoundRectCallout">
            <a:avLst>
              <a:gd name="adj1" fmla="val 62297"/>
              <a:gd name="adj2" fmla="val -4059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 smtClean="0">
                <a:ln>
                  <a:solidFill>
                    <a:srgbClr val="0000FF"/>
                  </a:solidFill>
                </a:ln>
                <a:solidFill>
                  <a:srgbClr val="00FF99"/>
                </a:solidFill>
              </a:rPr>
              <a:t>Clean!</a:t>
            </a:r>
            <a:endParaRPr lang="en-CA" sz="3600" dirty="0">
              <a:ln>
                <a:solidFill>
                  <a:srgbClr val="0000FF"/>
                </a:solidFill>
              </a:ln>
              <a:solidFill>
                <a:srgbClr val="00FF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1564" y="4654963"/>
            <a:ext cx="10837085" cy="2030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8080"/>
                </a:solidFill>
                <a:latin typeface="TITUS Cyberbit Basic" panose="02020603050405020304" pitchFamily="18" charset="0"/>
              </a:rPr>
              <a:t>Mat 27:59 - 60</a:t>
            </a:r>
            <a:r>
              <a:rPr lang="en-US" sz="2800" dirty="0">
                <a:solidFill>
                  <a:prstClr val="black"/>
                </a:solidFill>
                <a:latin typeface="TITUS Cyberbit Basic" panose="02020603050405020304" pitchFamily="18" charset="0"/>
              </a:rPr>
              <a:t> 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And having taken the body, </a:t>
            </a:r>
            <a:r>
              <a:rPr lang="en-US" sz="2800" dirty="0" err="1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Yosĕph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 wrapped it in clean 			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linen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TITUS Cyberbit Basic" panose="02020603050405020304" pitchFamily="18" charset="0"/>
              </a:rPr>
              <a:t>(v:60)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and laid it in </a:t>
            </a:r>
            <a:r>
              <a:rPr lang="en-US" sz="2800" b="1" u="sng" dirty="0">
                <a:solidFill>
                  <a:srgbClr val="D17DF9">
                    <a:lumMod val="75000"/>
                  </a:srgbClr>
                </a:solidFill>
                <a:latin typeface="TITUS Cyberbit Basic" panose="02020603050405020304" pitchFamily="18" charset="0"/>
              </a:rPr>
              <a:t>his new tomb</a:t>
            </a:r>
            <a:r>
              <a:rPr lang="en-US" sz="2800" b="1" dirty="0">
                <a:solidFill>
                  <a:srgbClr val="D17DF9">
                    <a:lumMod val="75000"/>
                  </a:srgbClr>
                </a:solidFill>
                <a:latin typeface="TITUS Cyberbit Basic" panose="02020603050405020304" pitchFamily="18" charset="0"/>
              </a:rPr>
              <a:t>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which he had hewn out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			    		of the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rock. And he rolled a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large			 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stone against the door 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/>
            </a:r>
            <a:b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</a:b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		of the tomb</a:t>
            </a:r>
            <a:r>
              <a:rPr lang="en-US" sz="2800" dirty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, and went away</a:t>
            </a:r>
            <a:r>
              <a:rPr lang="en-US" sz="28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TITUS Cyberbit Basic" panose="02020603050405020304" pitchFamily="18" charset="0"/>
              </a:rPr>
              <a:t>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34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1" repeatCount="400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78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560231"/>
            <a:ext cx="11494613" cy="617993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Num 19:9</a:t>
            </a:r>
            <a:r>
              <a:rPr lang="en-US" sz="2800" dirty="0" smtClean="0">
                <a:solidFill>
                  <a:srgbClr val="FF33CC"/>
                </a:solidFill>
                <a:latin typeface="Georgia" panose="02040502050405020303" pitchFamily="18" charset="0"/>
              </a:rPr>
              <a:t> c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they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[ashes]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shall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kept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the congregation of the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		children of </a:t>
            </a:r>
            <a:r>
              <a:rPr lang="en-US" sz="2800" dirty="0" err="1">
                <a:solidFill>
                  <a:srgbClr val="0000FF"/>
                </a:solidFill>
                <a:latin typeface="Georgia" panose="02040502050405020303" pitchFamily="18" charset="0"/>
              </a:rPr>
              <a:t>Yisra’ĕl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the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water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for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uncleanness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2800" b="1" i="1" dirty="0">
                <a:solidFill>
                  <a:srgbClr val="9933FF"/>
                </a:solidFill>
                <a:latin typeface="Georgia" panose="02040502050405020303" pitchFamily="18" charset="0"/>
              </a:rPr>
              <a:t>it is for </a:t>
            </a:r>
            <a:r>
              <a:rPr lang="en-US" sz="2800" b="1" i="1" dirty="0" smtClean="0">
                <a:solidFill>
                  <a:srgbClr val="9933FF"/>
                </a:solidFill>
                <a:latin typeface="Georgia" panose="02040502050405020303" pitchFamily="18" charset="0"/>
              </a:rPr>
              <a:t>				</a:t>
            </a:r>
            <a:r>
              <a:rPr lang="en-US" sz="2800" b="1" i="1" dirty="0" smtClean="0">
                <a:solidFill>
                  <a:srgbClr val="9933FF"/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cleansing from </a:t>
            </a:r>
            <a:r>
              <a:rPr lang="en-US" sz="2800" b="1" i="1" dirty="0">
                <a:solidFill>
                  <a:srgbClr val="9933FF"/>
                </a:solidFill>
                <a:effectLst>
                  <a:glow rad="101600">
                    <a:srgbClr val="00FF99"/>
                  </a:glow>
                </a:effectLst>
                <a:latin typeface="Georgia" panose="02040502050405020303" pitchFamily="18" charset="0"/>
              </a:rPr>
              <a:t>sin</a:t>
            </a:r>
            <a:r>
              <a:rPr lang="en-US" sz="2800" b="1" i="1" dirty="0">
                <a:solidFill>
                  <a:srgbClr val="9933FF"/>
                </a:solidFill>
                <a:latin typeface="Georgia" panose="02040502050405020303" pitchFamily="18" charset="0"/>
              </a:rPr>
              <a:t>. </a:t>
            </a:r>
            <a:endParaRPr lang="en-US" sz="2800" b="1" i="1" dirty="0" smtClean="0">
              <a:solidFill>
                <a:srgbClr val="9933FF"/>
              </a:solidFill>
              <a:latin typeface="Georgia" panose="02040502050405020303" pitchFamily="18" charset="0"/>
            </a:endParaRPr>
          </a:p>
          <a:p>
            <a:endParaRPr lang="en-US" sz="2800" b="1" i="1" dirty="0">
              <a:solidFill>
                <a:srgbClr val="9933FF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		John 4:14 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“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But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whosoever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drinketh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of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the water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that I shall give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		him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shall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never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thirst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but the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water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that I shall give him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			shall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be in him a well of 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water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springing up into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</a:b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									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EVERLASTING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60000"/>
                      <a:lumOff val="40000"/>
                    </a:schemeClr>
                  </a:glow>
                </a:effectLst>
                <a:latin typeface="arial" panose="020B0604020202020204" pitchFamily="34" charset="0"/>
              </a:rPr>
              <a:t>LIFE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”</a:t>
            </a:r>
          </a:p>
          <a:p>
            <a:endParaRPr lang="en-US" sz="2800" b="1" i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Both the red heifer ashes mixed with water, and the “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spiritual water of Yahusha,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” cleansed sin from people and led to a life of righteousness.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Yes, the </a:t>
            </a: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</a:rPr>
              <a:t>Type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– the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red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blooded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heifer ashes mixed with water, was replaced or </a:t>
            </a:r>
            <a:r>
              <a:rPr lang="en-US" sz="2800" b="1" dirty="0" smtClean="0">
                <a:solidFill>
                  <a:schemeClr val="bg1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</a:rPr>
              <a:t>FULFILLED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by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Yahusha’s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>
                  <a:glow rad="88900">
                    <a:srgbClr val="FF0000"/>
                  </a:glow>
                </a:effectLst>
                <a:latin typeface="arial" panose="020B0604020202020204" pitchFamily="34" charset="0"/>
              </a:rPr>
              <a:t>BLOOD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the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Antitype!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56024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CA" sz="3200" i="1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99"/>
                  </a:glow>
                </a:effectLst>
                <a:latin typeface="Arial Black" panose="020B0A04020102020204" pitchFamily="34" charset="0"/>
              </a:rPr>
              <a:t>ype Fulfillment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!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rgbClr val="00FF00">
                <a:alpha val="39000"/>
              </a:srgbClr>
            </a:gs>
            <a:gs pos="37000">
              <a:schemeClr val="accent5">
                <a:lumMod val="76000"/>
                <a:alpha val="40000"/>
              </a:schemeClr>
            </a:gs>
            <a:gs pos="6000">
              <a:srgbClr val="0000FF">
                <a:alpha val="27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42821" y="6614586"/>
            <a:ext cx="48336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79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875" y="1684869"/>
            <a:ext cx="11091946" cy="5021688"/>
          </a:xfrm>
          <a:prstGeom prst="rect">
            <a:avLst/>
          </a:prstGeom>
          <a:solidFill>
            <a:schemeClr val="tx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Eze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 36:24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“And I shall take you from among the gentiles, and I shall gather you out of all lands, and I shall bring you into your own land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Eze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 36:25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“And </a:t>
            </a:r>
            <a:r>
              <a:rPr lang="en-US" sz="2800" dirty="0">
                <a:solidFill>
                  <a:prstClr val="black"/>
                </a:solidFill>
                <a:effectLst>
                  <a:glow rad="127000">
                    <a:srgbClr val="00FF00"/>
                  </a:glow>
                </a:effectLst>
                <a:latin typeface="Georgia" panose="02040502050405020303" pitchFamily="18" charset="0"/>
              </a:rPr>
              <a:t>I shall sprinkle </a:t>
            </a:r>
            <a:r>
              <a:rPr lang="en-US" sz="2800" dirty="0">
                <a:solidFill>
                  <a:prstClr val="black"/>
                </a:solidFill>
                <a:effectLst>
                  <a:glow rad="127000">
                    <a:srgbClr val="00FFFF"/>
                  </a:glow>
                </a:effectLst>
                <a:latin typeface="Georgia" panose="02040502050405020303" pitchFamily="18" charset="0"/>
              </a:rPr>
              <a:t>clean water </a:t>
            </a:r>
            <a:r>
              <a:rPr lang="en-US" sz="2800" dirty="0">
                <a:solidFill>
                  <a:prstClr val="black"/>
                </a:solidFill>
                <a:effectLst>
                  <a:glow rad="127000">
                    <a:srgbClr val="00FF00"/>
                  </a:glow>
                </a:effectLst>
                <a:latin typeface="Georgia" panose="02040502050405020303" pitchFamily="18" charset="0"/>
              </a:rPr>
              <a:t>on you, 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and you shall be clean – from all your filthiness and from all your idols I </a:t>
            </a:r>
            <a:r>
              <a:rPr lang="en-US" sz="2800" b="1" dirty="0">
                <a:solidFill>
                  <a:prstClr val="black"/>
                </a:solidFill>
                <a:effectLst>
                  <a:glow rad="127000">
                    <a:srgbClr val="00FF00"/>
                  </a:glow>
                </a:effectLst>
                <a:latin typeface="Georgia" panose="02040502050405020303" pitchFamily="18" charset="0"/>
              </a:rPr>
              <a:t>cleanse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you. </a:t>
            </a:r>
          </a:p>
          <a:p>
            <a:r>
              <a:rPr lang="en-US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Eze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 36:26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“And I shall give you a new heart and put a new spirit within you. And I shall take the heart of stone out of your flesh, and I shall give you a heart of flesh, </a:t>
            </a:r>
          </a:p>
          <a:p>
            <a:r>
              <a:rPr lang="en-US" sz="2800" dirty="0" err="1">
                <a:solidFill>
                  <a:srgbClr val="008080"/>
                </a:solidFill>
                <a:latin typeface="Georgia" panose="02040502050405020303" pitchFamily="18" charset="0"/>
              </a:rPr>
              <a:t>Eze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 36:27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  and </a:t>
            </a:r>
            <a:r>
              <a:rPr lang="en-US" sz="2800" dirty="0">
                <a:solidFill>
                  <a:srgbClr val="0000FF"/>
                </a:solidFill>
                <a:latin typeface="Georgia" panose="02040502050405020303" pitchFamily="18" charset="0"/>
              </a:rPr>
              <a:t>put My Spirit within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you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And I shall cause you to walk in My laws and guard My right-rulings and shall do them. </a:t>
            </a:r>
            <a:endParaRPr lang="en-US" sz="28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See also - </a:t>
            </a:r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11:19-20, 37:6-14, </a:t>
            </a:r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39:29 for more restoration messages.</a:t>
            </a:r>
            <a:endParaRPr lang="en-CA" sz="2800" dirty="0">
              <a:solidFill>
                <a:srgbClr val="00808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400" y="101601"/>
            <a:ext cx="11887200" cy="1447800"/>
          </a:xfrm>
          <a:prstGeom prst="roundRect">
            <a:avLst>
              <a:gd name="adj" fmla="val 41667"/>
            </a:avLst>
          </a:prstGeom>
          <a:ln w="28575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/>
              <a:t>In Ezekiel we find a </a:t>
            </a:r>
            <a:r>
              <a:rPr lang="en-CA" sz="2800" i="1" dirty="0" smtClean="0">
                <a:solidFill>
                  <a:srgbClr val="9900FF"/>
                </a:solidFill>
                <a:effectLst>
                  <a:glow rad="101600">
                    <a:srgbClr val="FFFF00"/>
                  </a:glow>
                </a:effectLst>
              </a:rPr>
              <a:t>prophesied type fulfilment </a:t>
            </a:r>
            <a:r>
              <a:rPr lang="en-CA" sz="2800" dirty="0" smtClean="0"/>
              <a:t>with reference to the “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00B050"/>
                </a:solidFill>
              </a:rPr>
              <a:t>clean water with ashes</a:t>
            </a:r>
            <a:r>
              <a:rPr lang="en-CA" sz="2800" dirty="0" smtClean="0"/>
              <a:t>” derived from the Red Heifer sacrifice and </a:t>
            </a:r>
            <a:r>
              <a:rPr lang="en-CA" sz="2800" dirty="0" smtClean="0">
                <a:solidFill>
                  <a:srgbClr val="0000FF"/>
                </a:solidFill>
              </a:rPr>
              <a:t>Yahusha</a:t>
            </a:r>
            <a:r>
              <a:rPr lang="en-CA" sz="2800" dirty="0" smtClean="0"/>
              <a:t> </a:t>
            </a:r>
            <a:r>
              <a:rPr lang="en-CA" sz="2800" dirty="0" err="1" smtClean="0"/>
              <a:t>metamorphically</a:t>
            </a:r>
            <a:r>
              <a:rPr lang="en-CA" sz="2800" dirty="0" smtClean="0"/>
              <a:t> applying it upon His chosen people. </a:t>
            </a:r>
            <a:endParaRPr lang="en-CA" sz="28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3845859" y="2725269"/>
            <a:ext cx="8265460" cy="379881"/>
          </a:xfrm>
          <a:prstGeom prst="wedgeRoundRectCallout">
            <a:avLst>
              <a:gd name="adj1" fmla="val -16537"/>
              <a:gd name="adj2" fmla="val 86099"/>
              <a:gd name="adj3" fmla="val 16667"/>
            </a:avLst>
          </a:prstGeom>
          <a:solidFill>
            <a:srgbClr val="00FF99"/>
          </a:solidFill>
          <a:ln w="28575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0000FF"/>
                </a:solidFill>
              </a:rPr>
              <a:t>Alluding to the CLEANSING WATER </a:t>
            </a:r>
            <a:r>
              <a:rPr lang="en-CA" b="1" dirty="0" smtClean="0">
                <a:solidFill>
                  <a:srgbClr val="FF0000"/>
                </a:solidFill>
              </a:rPr>
              <a:t>TYPE</a:t>
            </a:r>
            <a:r>
              <a:rPr lang="en-CA" b="1" dirty="0" smtClean="0">
                <a:solidFill>
                  <a:srgbClr val="0000FF"/>
                </a:solidFill>
              </a:rPr>
              <a:t> of the Red Heifer ashes and water.</a:t>
            </a:r>
            <a:endParaRPr lang="en-CA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928894" y="6580402"/>
            <a:ext cx="263106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8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42974" y="229972"/>
            <a:ext cx="10458451" cy="866775"/>
          </a:xfrm>
          <a:prstGeom prst="roundRect">
            <a:avLst/>
          </a:prstGeom>
          <a:solidFill>
            <a:schemeClr val="accent2"/>
          </a:solidFill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600" dirty="0" smtClean="0">
                <a:solidFill>
                  <a:prstClr val="black"/>
                </a:solidFill>
                <a:effectLst>
                  <a:glow rad="127000">
                    <a:srgbClr val="D17DF9">
                      <a:lumMod val="40000"/>
                      <a:lumOff val="60000"/>
                    </a:srgbClr>
                  </a:glow>
                </a:effectLst>
              </a:rPr>
              <a:t>A closer look at that Robe of Mocking Authority!</a:t>
            </a:r>
            <a:endParaRPr lang="en-CA" sz="3600" dirty="0">
              <a:solidFill>
                <a:prstClr val="black"/>
              </a:solidFill>
              <a:effectLst>
                <a:glow rad="127000">
                  <a:srgbClr val="D17DF9">
                    <a:lumMod val="40000"/>
                    <a:lumOff val="60000"/>
                  </a:srgbClr>
                </a:glo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8126" y="1238251"/>
            <a:ext cx="11690768" cy="55149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Matt </a:t>
            </a:r>
            <a:r>
              <a:rPr lang="en-US" sz="3600" dirty="0">
                <a:solidFill>
                  <a:srgbClr val="008080"/>
                </a:solidFill>
                <a:latin typeface="Georgia" panose="02040502050405020303" pitchFamily="18" charset="0"/>
              </a:rPr>
              <a:t>27:28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 And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G2532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they stripped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G1562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him,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and put on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G4060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him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a </a:t>
            </a:r>
            <a:r>
              <a:rPr lang="en-US" sz="3600" b="1" dirty="0">
                <a:solidFill>
                  <a:prstClr val="black"/>
                </a:solidFill>
                <a:effectLst>
                  <a:glow rad="127000">
                    <a:srgbClr val="00FF99"/>
                  </a:glow>
                </a:effectLst>
                <a:latin typeface="Georgia" panose="02040502050405020303" pitchFamily="18" charset="0"/>
              </a:rPr>
              <a:t>scarlet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G2847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Georgia" panose="02040502050405020303" pitchFamily="18" charset="0"/>
              </a:rPr>
              <a:t>robe.</a:t>
            </a:r>
            <a:r>
              <a:rPr lang="en-US" sz="3600" baseline="30000" dirty="0" smtClean="0">
                <a:solidFill>
                  <a:srgbClr val="008000"/>
                </a:solidFill>
                <a:latin typeface="Georgia" panose="02040502050405020303" pitchFamily="18" charset="0"/>
              </a:rPr>
              <a:t>G5511 </a:t>
            </a:r>
            <a:r>
              <a:rPr lang="en-US" sz="3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Georgia" panose="02040502050405020303" pitchFamily="18" charset="0"/>
              </a:rPr>
              <a:t>[military cloak]</a:t>
            </a:r>
          </a:p>
          <a:p>
            <a:endParaRPr lang="en-US" sz="4400" dirty="0">
              <a:ln>
                <a:solidFill>
                  <a:srgbClr val="0000FF"/>
                </a:solidFill>
              </a:ln>
              <a:solidFill>
                <a:srgbClr val="FF33CC"/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en-US" sz="36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Matt </a:t>
            </a:r>
            <a:r>
              <a:rPr lang="en-US" sz="3600" dirty="0">
                <a:solidFill>
                  <a:srgbClr val="008080"/>
                </a:solidFill>
                <a:latin typeface="Georgia" panose="02040502050405020303" pitchFamily="18" charset="0"/>
              </a:rPr>
              <a:t>27:31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 And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G2532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after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G3753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that they had mocked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G1702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him,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they took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G1562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the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G3588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robe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G5511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smtClean="0">
                <a:ln>
                  <a:solidFill>
                    <a:srgbClr val="0000FF"/>
                  </a:solidFill>
                </a:ln>
                <a:solidFill>
                  <a:srgbClr val="FF33CC"/>
                </a:solidFill>
                <a:latin typeface="Georgia" panose="02040502050405020303" pitchFamily="18" charset="0"/>
              </a:rPr>
              <a:t>[military cloak] </a:t>
            </a:r>
            <a:r>
              <a:rPr lang="en-US" sz="3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off 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from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G1562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him,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and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G2532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put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G1746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his own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raiment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G2440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on him,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and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G2532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led him away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G520 G846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to crucify</a:t>
            </a:r>
            <a:r>
              <a:rPr lang="en-US" sz="3600" baseline="30000" dirty="0">
                <a:solidFill>
                  <a:srgbClr val="008000"/>
                </a:solidFill>
                <a:latin typeface="Georgia" panose="02040502050405020303" pitchFamily="18" charset="0"/>
              </a:rPr>
              <a:t>G4717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i="1" dirty="0">
                <a:solidFill>
                  <a:srgbClr val="808080"/>
                </a:solidFill>
                <a:latin typeface="Georgia" panose="02040502050405020303" pitchFamily="18" charset="0"/>
              </a:rPr>
              <a:t>him.</a:t>
            </a:r>
            <a:r>
              <a:rPr lang="en-US" sz="36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 smtClean="0">
                <a:solidFill>
                  <a:srgbClr val="9D360E">
                    <a:lumMod val="60000"/>
                    <a:lumOff val="40000"/>
                  </a:srgbClr>
                </a:solidFill>
                <a:latin typeface="Georgia" panose="02040502050405020303" pitchFamily="18" charset="0"/>
              </a:rPr>
              <a:t> </a:t>
            </a:r>
            <a:endParaRPr lang="en-US" sz="3600" dirty="0">
              <a:solidFill>
                <a:srgbClr val="9D360E">
                  <a:lumMod val="60000"/>
                  <a:lumOff val="40000"/>
                </a:srgbClr>
              </a:solidFill>
              <a:latin typeface="Roboto"/>
            </a:endParaRPr>
          </a:p>
        </p:txBody>
      </p:sp>
      <p:pic>
        <p:nvPicPr>
          <p:cNvPr id="6" name="Picture 5" descr="C:\Users\Rae\Desktop\crimson worm maggot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4354" y="2617120"/>
            <a:ext cx="1738779" cy="1097618"/>
          </a:xfrm>
          <a:prstGeom prst="roundRect">
            <a:avLst>
              <a:gd name="adj" fmla="val 16128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ight Brace 3"/>
          <p:cNvSpPr/>
          <p:nvPr/>
        </p:nvSpPr>
        <p:spPr>
          <a:xfrm rot="5400000">
            <a:off x="5611441" y="1782392"/>
            <a:ext cx="214062" cy="1669456"/>
          </a:xfrm>
          <a:prstGeom prst="rightBrace">
            <a:avLst>
              <a:gd name="adj1" fmla="val 73050"/>
              <a:gd name="adj2" fmla="val 50000"/>
            </a:avLst>
          </a:prstGeom>
          <a:solidFill>
            <a:srgbClr val="9900FF"/>
          </a:solidFill>
          <a:ln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/>
          <p:cNvSpPr/>
          <p:nvPr/>
        </p:nvSpPr>
        <p:spPr>
          <a:xfrm>
            <a:off x="5734083" y="2617120"/>
            <a:ext cx="6194811" cy="1097618"/>
          </a:xfrm>
          <a:prstGeom prst="roundRect">
            <a:avLst/>
          </a:prstGeom>
          <a:solidFill>
            <a:schemeClr val="tx1">
              <a:lumMod val="50000"/>
            </a:schemeClr>
          </a:solidFill>
          <a:ln w="38100"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The </a:t>
            </a:r>
            <a:r>
              <a:rPr lang="en-CA" sz="28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chemeClr val="accent6">
                      <a:lumMod val="40000"/>
                      <a:lumOff val="60000"/>
                    </a:schemeClr>
                  </a:glow>
                </a:effectLst>
              </a:rPr>
              <a:t>brilliant red </a:t>
            </a:r>
            <a:r>
              <a:rPr lang="en-CA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military cloak was  specifically to mock His authority. </a:t>
            </a:r>
            <a:endParaRPr lang="en-CA" sz="2800" dirty="0">
              <a:ln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3000">
              <a:srgbClr val="D9937B"/>
            </a:gs>
            <a:gs pos="52000">
              <a:schemeClr val="accent5">
                <a:lumMod val="7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80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                Worms in the Scriptures as seen by Job!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584" t="35062" r="33056" b="25308"/>
          <a:stretch/>
        </p:blipFill>
        <p:spPr>
          <a:xfrm>
            <a:off x="447338" y="1150237"/>
            <a:ext cx="11224297" cy="4362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352" y="5970375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Who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 does Job liken to a “Worm?”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 rot="20527407">
            <a:off x="498329" y="375988"/>
            <a:ext cx="1908839" cy="632441"/>
          </a:xfrm>
          <a:prstGeom prst="round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dirty="0" smtClean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</a:rPr>
              <a:t>Next -</a:t>
            </a:r>
            <a:endParaRPr lang="en-CA" sz="3200" b="1" dirty="0">
              <a:ln>
                <a:solidFill>
                  <a:srgbClr val="0000FF"/>
                </a:solidFill>
              </a:ln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3000">
              <a:srgbClr val="D9937B"/>
            </a:gs>
            <a:gs pos="52000">
              <a:schemeClr val="accent5">
                <a:lumMod val="7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81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79017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800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		Please note how Job identifies </a:t>
            </a:r>
            <a:r>
              <a:rPr lang="en-US" sz="2800" b="1" dirty="0" smtClean="0">
                <a:solidFill>
                  <a:srgbClr val="0000FF"/>
                </a:solidFill>
              </a:rPr>
              <a:t>Yahusha</a:t>
            </a:r>
            <a:r>
              <a:rPr lang="en-US" sz="2800" dirty="0" smtClean="0">
                <a:solidFill>
                  <a:srgbClr val="002060"/>
                </a:solidFill>
              </a:rPr>
              <a:t> –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>
                <a:solidFill>
                  <a:srgbClr val="008080"/>
                </a:solidFill>
                <a:latin typeface="Georgia" panose="02040502050405020303" pitchFamily="18" charset="0"/>
              </a:rPr>
              <a:t>Job </a:t>
            </a:r>
            <a:r>
              <a:rPr lang="en-US" sz="2800" dirty="0" smtClean="0">
                <a:solidFill>
                  <a:srgbClr val="008080"/>
                </a:solidFill>
                <a:latin typeface="Georgia" panose="02040502050405020303" pitchFamily="18" charset="0"/>
              </a:rPr>
              <a:t>25:6</a:t>
            </a:r>
          </a:p>
          <a:p>
            <a:pPr lvl="0"/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		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How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much less man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28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that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 </a:t>
            </a:r>
            <a:r>
              <a:rPr lang="en-US" sz="2800" b="1" dirty="0">
                <a:solidFill>
                  <a:srgbClr val="9E0B0F"/>
                </a:solidFill>
                <a:latin typeface="arial" panose="020B0604020202020204" pitchFamily="34" charset="0"/>
              </a:rPr>
              <a:t>worm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? </a:t>
            </a:r>
            <a:b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</a:b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		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			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and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the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son 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man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</a:rPr>
              <a:t>,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2800" i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which </a:t>
            </a:r>
            <a:r>
              <a:rPr lang="en-US" sz="28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9E0B0F"/>
                </a:solidFill>
                <a:latin typeface="arial" panose="020B0604020202020204" pitchFamily="34" charset="0"/>
              </a:rPr>
              <a:t>worm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?</a:t>
            </a:r>
          </a:p>
          <a:p>
            <a:pPr lvl="0"/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endParaRPr lang="en-US" sz="2800" dirty="0" smtClean="0">
              <a:solidFill>
                <a:srgbClr val="01103A"/>
              </a:solidFill>
              <a:latin typeface="arial" panose="020B0604020202020204" pitchFamily="34" charset="0"/>
            </a:endParaRPr>
          </a:p>
          <a:p>
            <a:pPr lvl="0"/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Now, let’s break this down in the Hebrew words!  </a:t>
            </a:r>
            <a:b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</a:b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Here are the Strong’s numbers.</a:t>
            </a:r>
            <a:endParaRPr lang="en-US" sz="2800" dirty="0">
              <a:solidFill>
                <a:srgbClr val="01103A"/>
              </a:solidFill>
              <a:latin typeface="arial" panose="020B0604020202020204" pitchFamily="34" charset="0"/>
            </a:endParaRPr>
          </a:p>
          <a:p>
            <a:pPr lvl="0"/>
            <a:endParaRPr lang="en-US" sz="28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			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How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much less man,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2"/>
              </a:rPr>
              <a:t>H582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that is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 </a:t>
            </a:r>
            <a:r>
              <a:rPr lang="en-US" sz="2800" b="1" dirty="0">
                <a:solidFill>
                  <a:srgbClr val="9E0B0F"/>
                </a:solidFill>
                <a:latin typeface="arial" panose="020B0604020202020204" pitchFamily="34" charset="0"/>
              </a:rPr>
              <a:t>worm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? </a:t>
            </a:r>
            <a:r>
              <a:rPr lang="en-US" sz="2800" baseline="30000" dirty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  <a:hlinkClick r:id="rId3"/>
              </a:rPr>
              <a:t>H7415</a:t>
            </a:r>
            <a:r>
              <a:rPr lang="en-US" sz="2800" dirty="0">
                <a:solidFill>
                  <a:sysClr val="windowText" lastClr="000000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</a:b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					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and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the son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4"/>
              </a:rPr>
              <a:t>H1121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of man,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5"/>
              </a:rPr>
              <a:t>H120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which is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 </a:t>
            </a:r>
            <a:r>
              <a:rPr lang="en-US" sz="2800" b="1" dirty="0" smtClean="0">
                <a:solidFill>
                  <a:srgbClr val="9E0B0F"/>
                </a:solidFill>
                <a:latin typeface="arial" panose="020B0604020202020204" pitchFamily="34" charset="0"/>
              </a:rPr>
              <a:t>WORM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?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endParaRPr lang="en-US" sz="2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Georgia" panose="02040502050405020303" pitchFamily="18" charset="0"/>
              </a:rPr>
            </a:br>
            <a:r>
              <a:rPr lang="en-US" sz="1000" dirty="0" smtClean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endParaRPr lang="en-US" sz="1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Job </a:t>
            </a:r>
            <a:r>
              <a:rPr lang="en-CA" sz="3200" i="1" dirty="0" err="1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idenfies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two different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Worms!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421771" y="1666875"/>
            <a:ext cx="1245854" cy="0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U-Turn Arrow 3"/>
          <p:cNvSpPr/>
          <p:nvPr/>
        </p:nvSpPr>
        <p:spPr>
          <a:xfrm rot="5400000">
            <a:off x="8344427" y="1198563"/>
            <a:ext cx="2552700" cy="2632075"/>
          </a:xfrm>
          <a:prstGeom prst="uturnArrow">
            <a:avLst>
              <a:gd name="adj1" fmla="val 14319"/>
              <a:gd name="adj2" fmla="val 25000"/>
              <a:gd name="adj3" fmla="val 25000"/>
              <a:gd name="adj4" fmla="val 43750"/>
              <a:gd name="adj5" fmla="val 75000"/>
            </a:avLst>
          </a:prstGeom>
          <a:gradFill>
            <a:gsLst>
              <a:gs pos="76000">
                <a:srgbClr val="FFFF00">
                  <a:alpha val="45000"/>
                </a:srgbClr>
              </a:gs>
              <a:gs pos="32000">
                <a:schemeClr val="accent5">
                  <a:lumMod val="76000"/>
                </a:schemeClr>
              </a:gs>
              <a:gs pos="6000">
                <a:srgbClr val="0000FF"/>
              </a:gs>
            </a:gsLst>
            <a:lin ang="5400000" scaled="1"/>
          </a:gradFill>
          <a:ln w="38100">
            <a:solidFill>
              <a:srgbClr val="FF33CC"/>
            </a:solidFill>
          </a:ln>
          <a:effectLst>
            <a:glow rad="50800">
              <a:srgbClr val="00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9620777" y="4252176"/>
            <a:ext cx="914400" cy="914400"/>
          </a:xfrm>
          <a:prstGeom prst="irregularSeal1">
            <a:avLst/>
          </a:prstGeom>
          <a:solidFill>
            <a:srgbClr val="FF33CC"/>
          </a:solidFill>
          <a:ln w="28575"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194802" y="4910667"/>
            <a:ext cx="347131" cy="1439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457768" y="5016785"/>
            <a:ext cx="275546" cy="4245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525501" y="5513731"/>
            <a:ext cx="914400" cy="3406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H8438</a:t>
            </a:r>
            <a:endParaRPr lang="en-CA" dirty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49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chemeClr val="bg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82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8625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	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How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much less man,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2"/>
              </a:rPr>
              <a:t>H582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i="1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that is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a </a:t>
            </a:r>
            <a:r>
              <a:rPr lang="en-US" sz="2800" b="1" dirty="0" smtClean="0">
                <a:solidFill>
                  <a:srgbClr val="9E0B0F"/>
                </a:solidFill>
                <a:latin typeface="arial" panose="020B0604020202020204" pitchFamily="34" charset="0"/>
              </a:rPr>
              <a:t>maggot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?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3"/>
              </a:rPr>
              <a:t>H7415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1103A"/>
                </a:solidFill>
                <a:latin typeface="arial" panose="020B0604020202020204" pitchFamily="34" charset="0"/>
              </a:rPr>
              <a:t>HalleluYah</a:t>
            </a:r>
            <a:r>
              <a:rPr lang="en-US" sz="1400" dirty="0" smtClean="0">
                <a:solidFill>
                  <a:srgbClr val="01103A"/>
                </a:solidFill>
                <a:latin typeface="arial" panose="020B0604020202020204" pitchFamily="34" charset="0"/>
              </a:rPr>
              <a:t> Scriptures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</a:br>
            <a:r>
              <a:rPr lang="en-US" sz="1000" dirty="0" smtClean="0">
                <a:solidFill>
                  <a:srgbClr val="01103A"/>
                </a:solidFill>
                <a:latin typeface="arial" panose="020B0604020202020204" pitchFamily="34" charset="0"/>
              </a:rPr>
              <a:t>					</a:t>
            </a:r>
            <a:endParaRPr lang="en-US" sz="1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H582 </a:t>
            </a:r>
            <a:r>
              <a:rPr lang="en-US" sz="2800" dirty="0" err="1" smtClean="0">
                <a:solidFill>
                  <a:srgbClr val="009999"/>
                </a:solidFill>
                <a:latin typeface="Georgia" panose="02040502050405020303" pitchFamily="18" charset="0"/>
              </a:rPr>
              <a:t>enosh</a:t>
            </a:r>
            <a:r>
              <a:rPr lang="en-US" dirty="0" smtClean="0">
                <a:solidFill>
                  <a:prstClr val="black"/>
                </a:solidFill>
                <a:latin typeface="Georgia" panose="02040502050405020303" pitchFamily="18" charset="0"/>
              </a:rPr>
              <a:t>(e) </a:t>
            </a:r>
            <a:r>
              <a:rPr lang="en-US" sz="3200" b="1" dirty="0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אנוֹש</a:t>
            </a:r>
            <a:r>
              <a:rPr lang="en-US" b="1" dirty="0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800" dirty="0" err="1" smtClean="0">
                <a:noFill/>
                <a:latin typeface="Georgia" panose="02040502050405020303" pitchFamily="18" charset="0"/>
              </a:rPr>
              <a:t>m</a:t>
            </a:r>
            <a:r>
              <a:rPr lang="en-US" sz="2800" dirty="0" err="1" smtClean="0">
                <a:solidFill>
                  <a:schemeClr val="bg1"/>
                </a:solidFill>
              </a:rPr>
              <a:t>mortal</a:t>
            </a:r>
            <a:r>
              <a:rPr lang="en-US" sz="2800" dirty="0" smtClean="0">
                <a:solidFill>
                  <a:schemeClr val="bg1"/>
                </a:solidFill>
              </a:rPr>
              <a:t> man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	According to </a:t>
            </a:r>
            <a:r>
              <a:rPr lang="en-US" sz="2800" dirty="0" err="1" smtClean="0">
                <a:solidFill>
                  <a:schemeClr val="bg1"/>
                </a:solidFill>
              </a:rPr>
              <a:t>Gesenius</a:t>
            </a:r>
            <a:r>
              <a:rPr lang="en-US" sz="2800" dirty="0" smtClean="0">
                <a:solidFill>
                  <a:schemeClr val="bg1"/>
                </a:solidFill>
              </a:rPr>
              <a:t> Hebrew </a:t>
            </a:r>
            <a:r>
              <a:rPr lang="en-US" sz="2800" dirty="0" err="1" smtClean="0">
                <a:solidFill>
                  <a:schemeClr val="bg1"/>
                </a:solidFill>
              </a:rPr>
              <a:t>Chaldee</a:t>
            </a:r>
            <a:r>
              <a:rPr lang="en-US" sz="2800" dirty="0" smtClean="0">
                <a:solidFill>
                  <a:schemeClr val="bg1"/>
                </a:solidFill>
              </a:rPr>
              <a:t> Lexicon, this word is rarely 	used in a singular form.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H7415  </a:t>
            </a:r>
            <a:r>
              <a:rPr lang="en-US" sz="2800" dirty="0" smtClean="0">
                <a:solidFill>
                  <a:srgbClr val="009999"/>
                </a:solidFill>
                <a:latin typeface="Georgia" panose="02040502050405020303" pitchFamily="18" charset="0"/>
              </a:rPr>
              <a:t>ramah</a:t>
            </a:r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US" sz="3200" b="1" dirty="0" err="1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רמה</a:t>
            </a:r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 smtClean="0">
                <a:noFill/>
                <a:latin typeface="Georgia" panose="02040502050405020303" pitchFamily="18" charset="0"/>
              </a:rPr>
              <a:t>h</a:t>
            </a:r>
            <a:r>
              <a:rPr lang="en-US" sz="2800" dirty="0" err="1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 sign of decay,</a:t>
            </a:r>
            <a:r>
              <a:rPr lang="en-US" sz="2800" dirty="0" smtClean="0">
                <a:solidFill>
                  <a:schemeClr val="bg1"/>
                </a:solidFill>
              </a:rPr>
              <a:t> to be exalted, to lift oneself up, 		(with a direct connection to idolatry.)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	when taken back to the root H7311 the meaning of – </a:t>
            </a:r>
            <a:r>
              <a:rPr lang="en-US" sz="2800" dirty="0" smtClean="0">
                <a:solidFill>
                  <a:srgbClr val="009999"/>
                </a:solidFill>
                <a:latin typeface="Georgia" panose="02040502050405020303" pitchFamily="18" charset="0"/>
              </a:rPr>
              <a:t>to breed 	worms </a:t>
            </a:r>
            <a:r>
              <a:rPr lang="en-US" sz="2800" dirty="0" smtClean="0">
                <a:solidFill>
                  <a:schemeClr val="bg1"/>
                </a:solidFill>
              </a:rPr>
              <a:t>– is seen. </a:t>
            </a:r>
            <a:r>
              <a:rPr lang="en-US" sz="2800" dirty="0" err="1" smtClean="0">
                <a:solidFill>
                  <a:schemeClr val="bg1"/>
                </a:solidFill>
              </a:rPr>
              <a:t>Gesenius</a:t>
            </a:r>
            <a:r>
              <a:rPr lang="en-US" sz="2800" dirty="0" smtClean="0">
                <a:solidFill>
                  <a:schemeClr val="bg1"/>
                </a:solidFill>
              </a:rPr>
              <a:t> references </a:t>
            </a:r>
            <a:r>
              <a:rPr lang="en-US" sz="2800" dirty="0" err="1" smtClean="0">
                <a:solidFill>
                  <a:srgbClr val="009999"/>
                </a:solidFill>
              </a:rPr>
              <a:t>Exo</a:t>
            </a:r>
            <a:r>
              <a:rPr lang="en-US" sz="2800" dirty="0" smtClean="0">
                <a:solidFill>
                  <a:srgbClr val="009999"/>
                </a:solidFill>
              </a:rPr>
              <a:t> 16:20,</a:t>
            </a:r>
            <a:r>
              <a:rPr lang="en-US" sz="2800" dirty="0" smtClean="0">
                <a:solidFill>
                  <a:schemeClr val="bg1"/>
                </a:solidFill>
              </a:rPr>
              <a:t> when the manna 	grew worms and stank.  Worms are a form of putrefaction.  This is 	the 5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stage of death where the decomposition of proteins occur.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Mankind in his idolatrous habitation is likened to putrefaction.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The gravitation to idolatry reduces man to the final stage of death.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A Window into the 1</a:t>
            </a:r>
            <a:r>
              <a:rPr lang="en-CA" sz="3200" i="1" baseline="30000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st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   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-  “ Worm”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00FFFF"/>
                </a:glow>
              </a:effectLst>
              <a:latin typeface="Arial Black" panose="020B0A040201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7266977" y="1242855"/>
            <a:ext cx="1218958" cy="7261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2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chemeClr val="accent5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83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8625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and a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son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2"/>
              </a:rPr>
              <a:t>H1121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of man,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3"/>
              </a:rPr>
              <a:t>H120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rgbClr val="9E0B0F"/>
                </a:solidFill>
                <a:latin typeface="arial" panose="020B0604020202020204" pitchFamily="34" charset="0"/>
              </a:rPr>
              <a:t>worm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? 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        				</a:t>
            </a:r>
            <a:r>
              <a:rPr lang="en-US" sz="1400" dirty="0" err="1" smtClean="0">
                <a:solidFill>
                  <a:srgbClr val="01103A"/>
                </a:solidFill>
                <a:latin typeface="arial" panose="020B0604020202020204" pitchFamily="34" charset="0"/>
              </a:rPr>
              <a:t>HalleluYah</a:t>
            </a:r>
            <a:r>
              <a:rPr lang="en-US" sz="1400" dirty="0" smtClean="0">
                <a:solidFill>
                  <a:srgbClr val="01103A"/>
                </a:solidFill>
                <a:latin typeface="arial" panose="020B0604020202020204" pitchFamily="34" charset="0"/>
              </a:rPr>
              <a:t> Scriptures</a:t>
            </a:r>
            <a:br>
              <a:rPr lang="en-US" sz="1400" dirty="0" smtClean="0">
                <a:solidFill>
                  <a:srgbClr val="01103A"/>
                </a:solidFill>
                <a:latin typeface="arial" panose="020B0604020202020204" pitchFamily="34" charset="0"/>
              </a:rPr>
            </a:br>
            <a:endParaRPr lang="en-US" sz="1400" dirty="0" smtClean="0">
              <a:solidFill>
                <a:srgbClr val="01103A"/>
              </a:solidFill>
              <a:latin typeface="arial" panose="020B0604020202020204" pitchFamily="34" charset="0"/>
            </a:endParaRPr>
          </a:p>
          <a:p>
            <a:pPr lvl="0"/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H1121</a:t>
            </a:r>
            <a:r>
              <a:rPr lang="en-US" sz="2800" dirty="0" smtClean="0">
                <a:solidFill>
                  <a:srgbClr val="002060"/>
                </a:solidFill>
              </a:rPr>
              <a:t>  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ben  </a:t>
            </a:r>
            <a:r>
              <a:rPr lang="en-US" sz="2800" dirty="0" smtClean="0">
                <a:solidFill>
                  <a:srgbClr val="002060"/>
                </a:solidFill>
              </a:rPr>
              <a:t>   </a:t>
            </a:r>
            <a:r>
              <a:rPr lang="en-US" sz="3200" b="1" dirty="0" err="1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ב</a:t>
            </a:r>
            <a:r>
              <a:rPr lang="en-US" sz="2800" b="1" dirty="0" err="1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ן</a:t>
            </a:r>
            <a:r>
              <a:rPr lang="en-US" sz="2800" b="1" dirty="0" smtClean="0">
                <a:noFill/>
                <a:latin typeface="Times New Roman" panose="02020603050405020304" pitchFamily="18" charset="0"/>
                <a:ea typeface="Calibri" panose="020F0502020204030204" pitchFamily="34" charset="0"/>
              </a:rPr>
              <a:t>.      </a:t>
            </a:r>
            <a:r>
              <a:rPr lang="en-US" sz="2800" dirty="0" smtClean="0">
                <a:solidFill>
                  <a:srgbClr val="002060"/>
                </a:solidFill>
                <a:ea typeface="Calibri" panose="020F0502020204030204" pitchFamily="34" charset="0"/>
              </a:rPr>
              <a:t>a male child</a:t>
            </a:r>
            <a:r>
              <a:rPr lang="en-US" sz="28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</a:p>
          <a:p>
            <a:pPr lvl="0"/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H120</a:t>
            </a:r>
            <a:r>
              <a:rPr lang="en-US" sz="2800" dirty="0" smtClean="0">
                <a:solidFill>
                  <a:srgbClr val="002060"/>
                </a:solidFill>
                <a:ea typeface="Calibri" panose="020F0502020204030204" pitchFamily="34" charset="0"/>
              </a:rPr>
              <a:t>   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adam </a:t>
            </a:r>
            <a:r>
              <a:rPr lang="en-US" sz="3200" b="1" dirty="0" err="1" smtClean="0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אד</a:t>
            </a:r>
            <a:r>
              <a:rPr lang="en-US" sz="3200" b="1" dirty="0" err="1">
                <a:solidFill>
                  <a:srgbClr val="99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ם</a:t>
            </a:r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noFill/>
                <a:ea typeface="Calibri" panose="020F0502020204030204" pitchFamily="34" charset="0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ea typeface="Calibri" panose="020F0502020204030204" pitchFamily="34" charset="0"/>
              </a:rPr>
              <a:t> mankind,  Adam the first man</a:t>
            </a:r>
            <a:br>
              <a:rPr lang="en-US" sz="2800" dirty="0" smtClean="0">
                <a:solidFill>
                  <a:srgbClr val="002060"/>
                </a:solidFill>
                <a:ea typeface="Calibri" panose="020F0502020204030204" pitchFamily="34" charset="0"/>
              </a:rPr>
            </a:br>
            <a:endParaRPr lang="en-US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lvl="0"/>
            <a:r>
              <a:rPr 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H120</a:t>
            </a:r>
            <a:r>
              <a:rPr lang="en-US" sz="2800" dirty="0" smtClean="0">
                <a:solidFill>
                  <a:srgbClr val="002060"/>
                </a:solidFill>
              </a:rPr>
              <a:t> gives reference to a </a:t>
            </a:r>
            <a:r>
              <a:rPr lang="en-US" sz="2800" dirty="0" smtClean="0">
                <a:solidFill>
                  <a:srgbClr val="9900FF"/>
                </a:solidFill>
              </a:rPr>
              <a:t>higher standard of mankind,</a:t>
            </a:r>
            <a:r>
              <a:rPr lang="en-US" sz="2800" dirty="0" smtClean="0">
                <a:solidFill>
                  <a:srgbClr val="002060"/>
                </a:solidFill>
              </a:rPr>
              <a:t> that being the 	first stage of the life of Adam the first man, a purer blood, an 	uncorrupted life of righteousness (before the fall). It is here that 	an </a:t>
            </a:r>
            <a:r>
              <a:rPr lang="en-US" sz="2800" dirty="0" smtClean="0">
                <a:solidFill>
                  <a:srgbClr val="9900FF"/>
                </a:solidFill>
              </a:rPr>
              <a:t>elevated position of purity </a:t>
            </a:r>
            <a:r>
              <a:rPr lang="en-US" sz="2800" dirty="0" smtClean="0">
                <a:solidFill>
                  <a:srgbClr val="002060"/>
                </a:solidFill>
              </a:rPr>
              <a:t>is exposed. </a:t>
            </a:r>
          </a:p>
          <a:p>
            <a:pPr lvl="0"/>
            <a:r>
              <a:rPr lang="en-US" sz="1600" dirty="0" smtClean="0">
                <a:solidFill>
                  <a:srgbClr val="002060"/>
                </a:solidFill>
              </a:rPr>
              <a:t/>
            </a:r>
            <a:br>
              <a:rPr lang="en-US" sz="16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A question now arises –</a:t>
            </a:r>
          </a:p>
          <a:p>
            <a:pPr lvl="0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Who else - </a:t>
            </a:r>
            <a:r>
              <a:rPr lang="en-US" sz="40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other than Adam</a:t>
            </a:r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can be identified as having an 									</a:t>
            </a:r>
            <a:r>
              <a:rPr lang="en-US" sz="36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  <a:latin typeface="Comic Sans MS" panose="030F0702030302020204" pitchFamily="66" charset="0"/>
              </a:rPr>
              <a:t>undefiled life?</a:t>
            </a:r>
            <a:r>
              <a:rPr lang="en-US" sz="1000" dirty="0" smtClean="0">
                <a:solidFill>
                  <a:srgbClr val="01103A"/>
                </a:solidFill>
                <a:latin typeface="arial" panose="020B0604020202020204" pitchFamily="34" charset="0"/>
              </a:rPr>
              <a:t>				</a:t>
            </a:r>
            <a:endParaRPr lang="en-US" sz="1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What about </a:t>
            </a:r>
            <a:r>
              <a:rPr lang="en-CA" sz="3200" i="1" u="sng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this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-  “ Worm” 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00"/>
                  </a:glow>
                </a:effectLst>
                <a:latin typeface="Arial Black" panose="020B0A04020102020204" pitchFamily="34" charset="0"/>
              </a:rPr>
              <a:t>??   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rgbClr val="00FF00"/>
                </a:glo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60514" y="1368638"/>
            <a:ext cx="919555" cy="1634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387854" y="1027980"/>
            <a:ext cx="914400" cy="3406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H8438</a:t>
            </a:r>
            <a:endParaRPr lang="en-CA" dirty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6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45000"/>
              </a:srgbClr>
            </a:gs>
            <a:gs pos="52000">
              <a:schemeClr val="accent5">
                <a:lumMod val="76000"/>
              </a:schemeClr>
            </a:gs>
            <a:gs pos="6000">
              <a:srgbClr val="FF33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84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78" y="752030"/>
            <a:ext cx="11494613" cy="58625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and a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son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2"/>
              </a:rPr>
              <a:t>H1121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of man,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 </a:t>
            </a:r>
            <a:r>
              <a:rPr lang="en-US" sz="2800" baseline="30000" dirty="0">
                <a:solidFill>
                  <a:srgbClr val="39547F"/>
                </a:solidFill>
                <a:latin typeface="arial" panose="020B0604020202020204" pitchFamily="34" charset="0"/>
                <a:hlinkClick r:id="rId3"/>
              </a:rPr>
              <a:t>H120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9D360E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rgbClr val="9E0B0F"/>
                </a:solidFill>
                <a:latin typeface="arial" panose="020B0604020202020204" pitchFamily="34" charset="0"/>
              </a:rPr>
              <a:t>worm</a:t>
            </a:r>
            <a:r>
              <a:rPr lang="en-US" sz="2800" dirty="0">
                <a:solidFill>
                  <a:srgbClr val="01103A"/>
                </a:solidFill>
                <a:latin typeface="arial" panose="020B0604020202020204" pitchFamily="34" charset="0"/>
              </a:rPr>
              <a:t>? </a:t>
            </a:r>
            <a:r>
              <a:rPr lang="en-US" sz="2800" baseline="30000" dirty="0" smtClean="0">
                <a:solidFill>
                  <a:srgbClr val="39547F"/>
                </a:solidFill>
                <a:latin typeface="arial" panose="020B0604020202020204" pitchFamily="34" charset="0"/>
                <a:hlinkClick r:id="rId4"/>
              </a:rPr>
              <a:t>H8438</a:t>
            </a:r>
            <a:r>
              <a:rPr lang="en-US" sz="2800" dirty="0" smtClean="0">
                <a:solidFill>
                  <a:srgbClr val="01103A"/>
                </a:solidFill>
                <a:latin typeface="arial" panose="020B0604020202020204" pitchFamily="34" charset="0"/>
              </a:rPr>
              <a:t>         </a:t>
            </a:r>
            <a:r>
              <a:rPr lang="en-US" sz="1400" dirty="0" err="1" smtClean="0">
                <a:solidFill>
                  <a:srgbClr val="01103A"/>
                </a:solidFill>
                <a:latin typeface="arial" panose="020B0604020202020204" pitchFamily="34" charset="0"/>
              </a:rPr>
              <a:t>HalleluYah</a:t>
            </a:r>
            <a:r>
              <a:rPr lang="en-US" sz="1400" dirty="0" smtClean="0">
                <a:solidFill>
                  <a:srgbClr val="01103A"/>
                </a:solidFill>
                <a:latin typeface="arial" panose="020B0604020202020204" pitchFamily="34" charset="0"/>
              </a:rPr>
              <a:t> Scriptures</a:t>
            </a:r>
          </a:p>
          <a:p>
            <a:pPr lvl="0"/>
            <a:endParaRPr lang="en-US" sz="1400" dirty="0">
              <a:solidFill>
                <a:srgbClr val="01103A"/>
              </a:solidFill>
              <a:latin typeface="arial" panose="020B0604020202020204" pitchFamily="34" charset="0"/>
            </a:endParaRPr>
          </a:p>
          <a:p>
            <a:pPr lvl="0"/>
            <a:endParaRPr lang="en-US" sz="1400" dirty="0" smtClean="0">
              <a:solidFill>
                <a:srgbClr val="01103A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en-US" sz="8000" b="1" u="sng" dirty="0" smtClean="0">
                <a:solidFill>
                  <a:srgbClr val="01103A"/>
                </a:solidFill>
                <a:latin typeface="arial" panose="020B0604020202020204" pitchFamily="34" charset="0"/>
              </a:rPr>
              <a:t>Who</a:t>
            </a:r>
            <a:r>
              <a:rPr lang="en-US" sz="8000" dirty="0" smtClean="0">
                <a:solidFill>
                  <a:srgbClr val="01103A"/>
                </a:solidFill>
                <a:latin typeface="arial" panose="020B0604020202020204" pitchFamily="34" charset="0"/>
              </a:rPr>
              <a:t> is </a:t>
            </a:r>
            <a:r>
              <a:rPr lang="en-US" sz="9600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THIS </a:t>
            </a:r>
            <a:r>
              <a:rPr lang="en-US" sz="8000" dirty="0" smtClean="0">
                <a:solidFill>
                  <a:srgbClr val="01103A"/>
                </a:solidFill>
                <a:latin typeface="arial" panose="020B0604020202020204" pitchFamily="34" charset="0"/>
              </a:rPr>
              <a:t> </a:t>
            </a:r>
            <a:r>
              <a:rPr lang="en-US" sz="8000" b="1" u="sng" dirty="0" smtClean="0">
                <a:ln w="57150">
                  <a:solidFill>
                    <a:srgbClr val="9900FF"/>
                  </a:solidFill>
                </a:ln>
                <a:solidFill>
                  <a:srgbClr val="0000FF"/>
                </a:solidFill>
                <a:effectLst>
                  <a:glow rad="127000">
                    <a:srgbClr val="00FF99"/>
                  </a:glow>
                </a:effectLst>
                <a:latin typeface="arial" panose="020B0604020202020204" pitchFamily="34" charset="0"/>
              </a:rPr>
              <a:t>Worm</a:t>
            </a:r>
            <a:r>
              <a:rPr lang="en-US" sz="8000" dirty="0" smtClean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  <a:br>
              <a:rPr lang="en-US" sz="8000" dirty="0" smtClean="0">
                <a:solidFill>
                  <a:srgbClr val="0000FF"/>
                </a:solidFill>
                <a:latin typeface="arial" panose="020B0604020202020204" pitchFamily="34" charset="0"/>
              </a:rPr>
            </a:br>
            <a:endParaRPr lang="en-US" sz="12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en-US" sz="3200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The next section, Part #3, will positively identify this </a:t>
            </a:r>
            <a: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“</a:t>
            </a:r>
            <a:r>
              <a:rPr lang="en-US" sz="3200" b="1" i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Worm</a:t>
            </a:r>
            <a: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”!</a:t>
            </a:r>
            <a:b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</a:br>
            <a:endParaRPr lang="en-US" sz="3200" b="1" i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Will the life and 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</a:rPr>
              <a:t>the death (3 - 24 hour cycles) </a:t>
            </a:r>
            <a: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/>
            </a:r>
            <a:b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en-US" sz="3200" b="1" i="1" dirty="0" smtClean="0">
                <a:ln>
                  <a:solidFill>
                    <a:srgbClr val="0000FF"/>
                  </a:solidFill>
                </a:ln>
                <a:solidFill>
                  <a:srgbClr val="9900FF"/>
                </a:solidFill>
                <a:effectLst>
                  <a:glow rad="723900">
                    <a:srgbClr val="00FF00"/>
                  </a:glow>
                </a:effectLst>
                <a:latin typeface="arial" panose="020B0604020202020204" pitchFamily="34" charset="0"/>
              </a:rPr>
              <a:t>colour</a:t>
            </a:r>
            <a: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/>
            </a:r>
            <a:b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a brilliant picture of the Crucifixion?</a:t>
            </a:r>
            <a:endParaRPr lang="en-US" sz="1400" dirty="0" smtClean="0">
              <a:solidFill>
                <a:srgbClr val="01103A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68" y="188002"/>
            <a:ext cx="11502639" cy="50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Who is </a:t>
            </a:r>
            <a:r>
              <a:rPr lang="en-CA" sz="3200" b="1" i="1" u="sng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THIS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rgbClr val="00FF99"/>
                </a:solidFill>
                <a:effectLst/>
                <a:latin typeface="Arial Black" panose="020B0A04020102020204" pitchFamily="34" charset="0"/>
              </a:rPr>
              <a:t> -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FF"/>
                  </a:glow>
                </a:effectLst>
                <a:latin typeface="Arial Black" panose="020B0A04020102020204" pitchFamily="34" charset="0"/>
              </a:rPr>
              <a:t>  “ Worm”  </a:t>
            </a:r>
            <a:r>
              <a:rPr lang="en-CA" sz="3200" i="1" dirty="0" smtClean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rgbClr val="00FF00"/>
                  </a:glow>
                </a:effectLst>
                <a:latin typeface="Arial Black" panose="020B0A04020102020204" pitchFamily="34" charset="0"/>
              </a:rPr>
              <a:t>??   </a:t>
            </a:r>
            <a:endParaRPr lang="en-CA" sz="3200" i="1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27000">
                  <a:srgbClr val="00FF00"/>
                </a:glo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79564" y="1632099"/>
            <a:ext cx="919555" cy="1634"/>
          </a:xfrm>
          <a:prstGeom prst="line">
            <a:avLst/>
          </a:prstGeom>
          <a:ln w="57150">
            <a:solidFill>
              <a:srgbClr val="00FF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987515" y="5846722"/>
            <a:ext cx="1672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dwardian Script ITC" pitchFamily="66" charset="0"/>
              </a:rPr>
              <a:t>The End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2000">
              <a:srgbClr val="FFFF00">
                <a:alpha val="25000"/>
              </a:srgbClr>
            </a:gs>
            <a:gs pos="52000">
              <a:schemeClr val="accent5">
                <a:lumMod val="76000"/>
                <a:alpha val="36000"/>
              </a:schemeClr>
            </a:gs>
            <a:gs pos="6000">
              <a:schemeClr val="bg2">
                <a:lumMod val="40000"/>
                <a:lumOff val="60000"/>
                <a:alpha val="6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44991" y="6614586"/>
            <a:ext cx="381193" cy="277598"/>
          </a:xfrm>
        </p:spPr>
        <p:txBody>
          <a:bodyPr/>
          <a:lstStyle/>
          <a:p>
            <a:fld id="{6D22F896-40B5-4ADD-8801-0D06FADFA095}" type="slidenum">
              <a:rPr lang="en-US" sz="1100" b="1" smtClean="0">
                <a:solidFill>
                  <a:schemeClr val="bg1"/>
                </a:solidFill>
              </a:rPr>
              <a:t>85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1607" y="441193"/>
            <a:ext cx="7129058" cy="5310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Thank you for your time and patience going through this material. 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We look forward to Part #3, as it has some VERY revealing information exposing the </a:t>
            </a:r>
            <a:r>
              <a:rPr lang="en-US" sz="28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DIRECT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link from the </a:t>
            </a:r>
            <a:r>
              <a:rPr lang="en-US" sz="28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Towla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worm 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to the very life and death of our Mashiach.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endParaRPr lang="en-US" sz="28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Once again, for your questions, 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comments and concerns, please contact: 	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  Charlene Fortsch or Timothy Astleford at: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	</a:t>
            </a:r>
            <a:r>
              <a:rPr lang="en-US" sz="2800" dirty="0" smtClean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Questions@studythecalendar.com</a:t>
            </a: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	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C:\Users\Rae\Desktop\3.6-3.8 Red Heifer - all info\3.6-3.9 Red Heifer Art\hyssop branch 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78" y="787196"/>
            <a:ext cx="4418918" cy="61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3.6-3.8 Red Heifer - all info\3.6-3.9 Red Heifer Art\hyssop branch 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442" y="-18280"/>
            <a:ext cx="7938042" cy="72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3034" y="627529"/>
            <a:ext cx="1339669" cy="5468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err="1" smtClean="0"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</a:rPr>
              <a:t>Hysop</a:t>
            </a:r>
            <a:endParaRPr lang="en-CA" sz="2800" dirty="0">
              <a:solidFill>
                <a:schemeClr val="bg1"/>
              </a:solidFill>
              <a:effectLst>
                <a:glow rad="127000">
                  <a:srgbClr val="00FF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2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86</a:t>
            </a:fld>
            <a:endParaRPr lang="en-US" dirty="0"/>
          </a:p>
        </p:txBody>
      </p:sp>
      <p:pic>
        <p:nvPicPr>
          <p:cNvPr id="4098" name="Picture 2" descr="C:\Users\Rae\Desktop\red heifer outside the c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9044" cy="25903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ae\Desktop\water from the r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" y="2634206"/>
            <a:ext cx="1803973" cy="27233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e\Desktop\red heifer on mt of oliv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87" y="0"/>
            <a:ext cx="3396526" cy="25903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Rae\Desktop\red heifer &amp; pri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24" y="2817086"/>
            <a:ext cx="2225801" cy="38820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Rae\Desktop\red heifer of tora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762500" cy="22574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Rae\Desktop\crucifix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5" y="3901230"/>
            <a:ext cx="4445575" cy="29567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ae\Desktop\crimson work bkg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80" y="629427"/>
            <a:ext cx="8155232" cy="41546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Rae\Desktop\red heifer washi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973"/>
            <a:ext cx="2052027" cy="205202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Rae\Desktop\red heifer washing 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20" y="4570506"/>
            <a:ext cx="3366211" cy="22874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6000">
              <a:schemeClr val="accent3">
                <a:alpha val="68000"/>
                <a:lumMod val="62000"/>
                <a:lumOff val="38000"/>
              </a:schemeClr>
            </a:gs>
            <a:gs pos="52000">
              <a:schemeClr val="accent5">
                <a:lumMod val="94000"/>
                <a:lumOff val="6000"/>
              </a:schemeClr>
            </a:gs>
            <a:gs pos="6000">
              <a:srgbClr val="0000FF">
                <a:alpha val="2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58624" y="6580402"/>
            <a:ext cx="333375" cy="277598"/>
          </a:xfrm>
        </p:spPr>
        <p:txBody>
          <a:bodyPr/>
          <a:lstStyle/>
          <a:p>
            <a:fld id="{6D22F896-40B5-4ADD-8801-0D06FADFA095}" type="slidenum">
              <a:rPr lang="en-US" sz="1100" smtClean="0">
                <a:solidFill>
                  <a:schemeClr val="bg1"/>
                </a:solidFill>
              </a:rPr>
              <a:t>9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0666" y="295276"/>
            <a:ext cx="11271670" cy="6285126"/>
          </a:xfrm>
          <a:prstGeom prst="ellipse">
            <a:avLst/>
          </a:prstGeom>
          <a:solidFill>
            <a:schemeClr val="tx1">
              <a:lumMod val="65000"/>
            </a:schemeClr>
          </a:solidFill>
          <a:ln w="762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>
                  <a:solidFill>
                    <a:srgbClr val="0000FF"/>
                  </a:solidFill>
                </a:ln>
                <a:solidFill>
                  <a:srgbClr val="FF0066"/>
                </a:solidFill>
                <a:latin typeface="Arial Black" panose="020B0A04020102020204" pitchFamily="34" charset="0"/>
              </a:rPr>
              <a:t>Robe of Scarlet </a:t>
            </a:r>
            <a:endParaRPr lang="en-US" sz="6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CA" sz="2800" b="1" i="1" dirty="0">
              <a:ln>
                <a:solidFill>
                  <a:schemeClr val="bg1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C:\Users\Rae\Desktop\crimson worm maggot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105" y="3600449"/>
            <a:ext cx="3776421" cy="2383898"/>
          </a:xfrm>
          <a:prstGeom prst="roundRect">
            <a:avLst>
              <a:gd name="adj" fmla="val 16128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2" descr="C:\Users\Rae\Desktop\red heifer 3 y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09" y="3566426"/>
            <a:ext cx="2247900" cy="2990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ent Arrow 1"/>
          <p:cNvSpPr/>
          <p:nvPr/>
        </p:nvSpPr>
        <p:spPr>
          <a:xfrm rot="10800000">
            <a:off x="4031192" y="3229336"/>
            <a:ext cx="1906620" cy="1924299"/>
          </a:xfrm>
          <a:prstGeom prst="bentArrow">
            <a:avLst>
              <a:gd name="adj1" fmla="val 17941"/>
              <a:gd name="adj2" fmla="val 25000"/>
              <a:gd name="adj3" fmla="val 31471"/>
              <a:gd name="adj4" fmla="val 43750"/>
            </a:avLst>
          </a:prstGeom>
          <a:gradFill>
            <a:gsLst>
              <a:gs pos="91000">
                <a:schemeClr val="accent3">
                  <a:alpha val="68000"/>
                  <a:lumMod val="62000"/>
                  <a:lumOff val="38000"/>
                </a:schemeClr>
              </a:gs>
              <a:gs pos="74000">
                <a:schemeClr val="accent5">
                  <a:lumMod val="58000"/>
                </a:schemeClr>
              </a:gs>
              <a:gs pos="39000">
                <a:srgbClr val="C00000"/>
              </a:gs>
            </a:gsLst>
            <a:lin ang="16200000" scaled="1"/>
          </a:gradFill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" name="Curved Down Arrow 2"/>
          <p:cNvSpPr/>
          <p:nvPr/>
        </p:nvSpPr>
        <p:spPr>
          <a:xfrm>
            <a:off x="1476374" y="571500"/>
            <a:ext cx="10255961" cy="2905125"/>
          </a:xfrm>
          <a:prstGeom prst="curvedDownArrow">
            <a:avLst>
              <a:gd name="adj1" fmla="val 25000"/>
              <a:gd name="adj2" fmla="val 79584"/>
              <a:gd name="adj3" fmla="val 25000"/>
            </a:avLst>
          </a:prstGeom>
          <a:gradFill>
            <a:gsLst>
              <a:gs pos="91000">
                <a:schemeClr val="accent3">
                  <a:alpha val="68000"/>
                  <a:lumMod val="62000"/>
                  <a:lumOff val="38000"/>
                </a:schemeClr>
              </a:gs>
              <a:gs pos="52000">
                <a:schemeClr val="accent5">
                  <a:lumMod val="94000"/>
                  <a:lumOff val="6000"/>
                </a:schemeClr>
              </a:gs>
              <a:gs pos="6000">
                <a:srgbClr val="FF0066"/>
              </a:gs>
            </a:gsLst>
            <a:lin ang="16200000" scaled="1"/>
          </a:gra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835797" y="3139535"/>
            <a:ext cx="6504973" cy="0"/>
          </a:xfrm>
          <a:prstGeom prst="line">
            <a:avLst/>
          </a:prstGeom>
          <a:ln w="76200"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5602147" y="3368233"/>
            <a:ext cx="3906190" cy="3219600"/>
          </a:xfrm>
          <a:prstGeom prst="cloud">
            <a:avLst/>
          </a:prstGeom>
          <a:solidFill>
            <a:srgbClr val="FFFF00"/>
          </a:solidFill>
          <a:ln w="5715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A Heifer, </a:t>
            </a:r>
          </a:p>
          <a:p>
            <a:pPr algn="ctr"/>
            <a:endParaRPr lang="en-CA" sz="4800" dirty="0">
              <a:solidFill>
                <a:schemeClr val="accent5">
                  <a:lumMod val="75000"/>
                </a:schemeClr>
              </a:solidFill>
              <a:effectLst>
                <a:glow rad="127000">
                  <a:srgbClr val="00FF00"/>
                </a:glow>
              </a:effectLst>
            </a:endParaRPr>
          </a:p>
          <a:p>
            <a:pPr algn="ctr"/>
            <a:endParaRPr lang="en-CA" sz="4800" dirty="0">
              <a:solidFill>
                <a:schemeClr val="accent5">
                  <a:lumMod val="75000"/>
                </a:schemeClr>
              </a:solidFill>
              <a:effectLst>
                <a:glow rad="127000">
                  <a:srgbClr val="00FF00"/>
                </a:glow>
              </a:effectLst>
            </a:endParaRPr>
          </a:p>
        </p:txBody>
      </p:sp>
      <p:pic>
        <p:nvPicPr>
          <p:cNvPr id="10" name="Picture 13" descr="C:\Users\Rae\Desktop\Art on Desktop\white man clip art\yellow-blue smiley faces\smiley face - no 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" b="10672"/>
          <a:stretch/>
        </p:blipFill>
        <p:spPr bwMode="auto">
          <a:xfrm>
            <a:off x="3405135" y="5289036"/>
            <a:ext cx="1463226" cy="145963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Rectangle 8"/>
          <p:cNvSpPr/>
          <p:nvPr/>
        </p:nvSpPr>
        <p:spPr>
          <a:xfrm>
            <a:off x="6095324" y="4425483"/>
            <a:ext cx="2631957" cy="1456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4800" u="sng" dirty="0">
                <a:solidFill>
                  <a:srgbClr val="FF33CC"/>
                </a:solidFill>
                <a:latin typeface="Comic Sans MS" panose="030F0702030302020204" pitchFamily="66" charset="0"/>
              </a:rPr>
              <a:t>and a Worm</a:t>
            </a:r>
            <a:r>
              <a:rPr lang="en-CA" sz="4800" dirty="0">
                <a:solidFill>
                  <a:srgbClr val="D17DF9">
                    <a:lumMod val="75000"/>
                  </a:srgbClr>
                </a:solidFill>
                <a:effectLst>
                  <a:glow rad="127000">
                    <a:srgbClr val="00FF00"/>
                  </a:glow>
                </a:effectLst>
                <a:latin typeface="Comic Sans MS" panose="030F0702030302020204" pitchFamily="66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9123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492763-City Berlin Design_SL_V1.pptx" id="{3F282180-5EEA-405F-B4AB-74AFDB282BED}" vid="{2C324EBF-668F-414A-954E-8F9D25B67C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B0B8669-5F33-417F-97D4-E062AF4A18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763669-6920-4D40-91A7-A09F8FE227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FFEF88-46AD-4DA4-B4B0-B0CB702092EE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3307</Words>
  <Application>Microsoft Office PowerPoint</Application>
  <PresentationFormat>Widescreen</PresentationFormat>
  <Paragraphs>633</Paragraphs>
  <Slides>86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3" baseType="lpstr">
      <vt:lpstr>Ancient Paleo Hebrew</vt:lpstr>
      <vt:lpstr>Arial</vt:lpstr>
      <vt:lpstr>Arial</vt:lpstr>
      <vt:lpstr>Arial Black</vt:lpstr>
      <vt:lpstr>Calibri</vt:lpstr>
      <vt:lpstr>Candara Light</vt:lpstr>
      <vt:lpstr>Comic Sans MS</vt:lpstr>
      <vt:lpstr>Edwardian Script ITC</vt:lpstr>
      <vt:lpstr>Footlight MT Light</vt:lpstr>
      <vt:lpstr>Georgia</vt:lpstr>
      <vt:lpstr>Roboto</vt:lpstr>
      <vt:lpstr>Times New Roman</vt:lpstr>
      <vt:lpstr>TITUS Cyberbit Basic</vt:lpstr>
      <vt:lpstr>Trebuchet MS</vt:lpstr>
      <vt:lpstr>Verdana</vt:lpstr>
      <vt:lpstr>Wingdings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Yahusha's Age of Responsibility</dc:title>
  <dc:creator/>
  <cp:lastModifiedBy/>
  <cp:revision>1</cp:revision>
  <dcterms:created xsi:type="dcterms:W3CDTF">2019-07-07T13:18:46Z</dcterms:created>
  <dcterms:modified xsi:type="dcterms:W3CDTF">2020-10-03T19:03:45Z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